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259" r:id="rId2"/>
    <p:sldId id="260" r:id="rId3"/>
    <p:sldId id="294" r:id="rId4"/>
    <p:sldId id="262" r:id="rId5"/>
    <p:sldId id="263" r:id="rId6"/>
    <p:sldId id="264" r:id="rId7"/>
    <p:sldId id="265" r:id="rId8"/>
    <p:sldId id="266" r:id="rId9"/>
    <p:sldId id="267" r:id="rId10"/>
    <p:sldId id="289" r:id="rId11"/>
    <p:sldId id="268" r:id="rId12"/>
    <p:sldId id="269" r:id="rId13"/>
    <p:sldId id="270" r:id="rId14"/>
    <p:sldId id="290" r:id="rId15"/>
    <p:sldId id="285" r:id="rId16"/>
    <p:sldId id="284" r:id="rId17"/>
    <p:sldId id="271" r:id="rId18"/>
    <p:sldId id="272" r:id="rId19"/>
    <p:sldId id="273" r:id="rId20"/>
    <p:sldId id="274" r:id="rId21"/>
    <p:sldId id="291" r:id="rId22"/>
    <p:sldId id="292" r:id="rId23"/>
    <p:sldId id="293" r:id="rId24"/>
    <p:sldId id="275" r:id="rId25"/>
    <p:sldId id="276" r:id="rId26"/>
    <p:sldId id="279" r:id="rId27"/>
    <p:sldId id="286" r:id="rId28"/>
    <p:sldId id="278" r:id="rId29"/>
    <p:sldId id="287" r:id="rId30"/>
    <p:sldId id="288" r:id="rId31"/>
    <p:sldId id="280" r:id="rId32"/>
    <p:sldId id="281" r:id="rId33"/>
    <p:sldId id="282" r:id="rId34"/>
    <p:sldId id="283" r:id="rId3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72BA"/>
    <a:srgbClr val="C5E0F3"/>
    <a:srgbClr val="F1F1F1"/>
    <a:srgbClr val="EDEDED"/>
    <a:srgbClr val="17539C"/>
  </p:clrMru>
</p:presentationPr>
</file>

<file path=ppt/tableStyles.xml><?xml version="1.0" encoding="utf-8"?>
<a:tblStyleLst xmlns:a="http://schemas.openxmlformats.org/drawingml/2006/main" def="{0FF1CE12-B100-0000-0000-000000000002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0"/>
    <p:restoredTop sz="92754" autoAdjust="0"/>
  </p:normalViewPr>
  <p:slideViewPr>
    <p:cSldViewPr>
      <p:cViewPr>
        <p:scale>
          <a:sx n="90" d="100"/>
          <a:sy n="90" d="100"/>
        </p:scale>
        <p:origin x="-300" y="-312"/>
      </p:cViewPr>
      <p:guideLst>
        <p:guide orient="horz" pos="1008"/>
        <p:guide pos="240"/>
      </p:guideLst>
    </p:cSldViewPr>
  </p:slideViewPr>
  <p:outlineViewPr>
    <p:cViewPr>
      <p:scale>
        <a:sx n="1" d="1"/>
        <a:sy n="1" d="1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-3160" y="-11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" name="Rectangle 24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E7803AFD-B5B2-46F0-B635-8279F6C323A3}" type="datetimeFigureOut">
              <a:rPr lang="en-US"/>
              <a:pPr>
                <a:defRPr/>
              </a:pPr>
              <a:t>2/27/2012</a:t>
            </a:fld>
            <a:endParaRPr lang="en-US"/>
          </a:p>
        </p:txBody>
      </p:sp>
      <p:sp>
        <p:nvSpPr>
          <p:cNvPr id="30" name="Rectangle 30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Rectangle 18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970719FC-71B4-4F5C-8C1E-72281D2ABD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" name="Rectangle 15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96A8A240-4C22-485F-BA0A-93ED156AFF94}" type="datetimeFigureOut">
              <a:rPr lang="en-US"/>
              <a:pPr>
                <a:defRPr/>
              </a:pPr>
              <a:t>2/27/2012</a:t>
            </a:fld>
            <a:endParaRPr lang="en-US"/>
          </a:p>
        </p:txBody>
      </p:sp>
      <p:sp>
        <p:nvSpPr>
          <p:cNvPr id="23" name="Rectangle 2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/>
          <a:lstStyle/>
          <a:p>
            <a:pPr lvl="0"/>
            <a:endParaRPr lang="en-US" noProof="0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Click to edit Master text styles</a:t>
            </a:r>
            <a:endParaRPr lang="en-US" noProof="0"/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8" name="Rectangle 18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" name="Rectangle 28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CD2CD304-B6B6-412D-B508-D83215EF38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MS PGothic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MS PGothic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MS PGothic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MS PGothic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MS PGothic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53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301B9E1-EC8D-4764-90EB-9E3D2735D2A0}" type="slidenum">
              <a:rPr lang="en-US">
                <a:cs typeface="MS PGothic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>
              <a:cs typeface="MS PGothic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741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D6E10DB-6A81-446D-BE15-311C43722892}" type="slidenum">
              <a:rPr lang="en-US">
                <a:cs typeface="MS PGothic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>
              <a:cs typeface="MS PGothic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945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E089B97-A9BB-4F9E-819A-E659CA780140}" type="slidenum">
              <a:rPr lang="en-US">
                <a:cs typeface="MS PGothic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>
              <a:cs typeface="MS PGothic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150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07BAFAC-82E8-4405-B652-016236D73706}" type="slidenum">
              <a:rPr lang="en-US">
                <a:cs typeface="MS PGothic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>
              <a:cs typeface="MS PGothic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355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2C61BE6-A7C7-40AF-9737-7ADAEFFA5A97}" type="slidenum">
              <a:rPr lang="en-US">
                <a:cs typeface="MS PGothic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>
              <a:cs typeface="MS PGothic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D529BA8-BD8D-48A8-B122-391DF6EAF121}" type="slidenum">
              <a:rPr lang="en-US">
                <a:cs typeface="MS PGothic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>
              <a:cs typeface="MS PGothic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867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A96C1B8-369B-47F5-8353-CC85531A4FA9}" type="slidenum">
              <a:rPr lang="en-US">
                <a:cs typeface="MS PGothic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>
              <a:cs typeface="MS PGothic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993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541439C-9DDC-4706-BB8F-0B32B1393C63}" type="slidenum">
              <a:rPr lang="en-US">
                <a:cs typeface="MS PGothic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>
              <a:cs typeface="MS PGothic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505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1F5B847-BD32-424C-B9B6-A92D7E9EC1E9}" type="slidenum">
              <a:rPr lang="en-US">
                <a:cs typeface="MS PGothic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US">
              <a:cs typeface="MS PGothic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6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/>
            </a:lvl1pPr>
            <a:lvl2pPr>
              <a:buClr>
                <a:srgbClr val="17539C"/>
              </a:buClr>
              <a:buFont typeface="Arial" pitchFamily="34" charset="0"/>
              <a:buChar char="•"/>
              <a:defRPr/>
            </a:lvl2pPr>
            <a:lvl3pPr>
              <a:buClr>
                <a:srgbClr val="17539C"/>
              </a:buClr>
              <a:buFontTx/>
              <a:buBlip>
                <a:blip r:embed="rId2"/>
              </a:buBlip>
              <a:defRPr/>
            </a:lvl3pPr>
            <a:lvl4pPr>
              <a:buClr>
                <a:srgbClr val="17539C"/>
              </a:buClr>
              <a:buFont typeface="Arial" pitchFamily="34" charset="0"/>
              <a:buChar char="•"/>
              <a:defRPr/>
            </a:lvl4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838199"/>
            <a:ext cx="8229600" cy="664265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>
              <a:defRPr>
                <a:solidFill>
                  <a:srgbClr val="2672BA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838200"/>
            <a:ext cx="7772400" cy="8382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1" y="1981200"/>
            <a:ext cx="3810000" cy="41148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A125F1B1-2C36-4C48-BB1F-15913DF30C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e2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e3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" y="0"/>
            <a:ext cx="90360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Rectangle 31"/>
          <p:cNvSpPr>
            <a:spLocks noGrp="1"/>
          </p:cNvSpPr>
          <p:nvPr>
            <p:ph type="subTitle" idx="1"/>
          </p:nvPr>
        </p:nvSpPr>
        <p:spPr>
          <a:xfrm>
            <a:off x="2492734" y="5094577"/>
            <a:ext cx="6194066" cy="925223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800"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ctrTitle"/>
          </p:nvPr>
        </p:nvSpPr>
        <p:spPr>
          <a:xfrm>
            <a:off x="1108986" y="3606800"/>
            <a:ext cx="7577814" cy="1470025"/>
          </a:xfrm>
          <a:prstGeom prst="rect">
            <a:avLst/>
          </a:prstGeom>
        </p:spPr>
        <p:txBody>
          <a:bodyPr anchor="b" anchorCtr="0"/>
          <a:lstStyle>
            <a:lvl1pPr algn="r">
              <a:defRPr sz="4000" baseline="0">
                <a:latin typeface="Franklin Gothic Book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6"/>
          <p:cNvSpPr>
            <a:spLocks noGrp="1"/>
          </p:cNvSpPr>
          <p:nvPr>
            <p:ph idx="13"/>
          </p:nvPr>
        </p:nvSpPr>
        <p:spPr>
          <a:xfrm>
            <a:off x="457200" y="1524000"/>
            <a:ext cx="8229600" cy="4525963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/>
            </a:lvl1pPr>
            <a:lvl2pPr>
              <a:buClr>
                <a:srgbClr val="17539C"/>
              </a:buClr>
              <a:buFont typeface="Arial" pitchFamily="34" charset="0"/>
              <a:buChar char="•"/>
              <a:defRPr/>
            </a:lvl2pPr>
            <a:lvl3pPr>
              <a:buClr>
                <a:srgbClr val="17539C"/>
              </a:buClr>
              <a:buFontTx/>
              <a:buBlip>
                <a:blip r:embed="rId2"/>
              </a:buBlip>
              <a:defRPr/>
            </a:lvl3pPr>
            <a:lvl4pPr>
              <a:buClr>
                <a:srgbClr val="17539C"/>
              </a:buClr>
              <a:buFont typeface="Arial" pitchFamily="34" charset="0"/>
              <a:buChar char="•"/>
              <a:defRPr/>
            </a:lvl4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Title 6"/>
          <p:cNvSpPr>
            <a:spLocks noGrp="1"/>
          </p:cNvSpPr>
          <p:nvPr>
            <p:ph type="title"/>
          </p:nvPr>
        </p:nvSpPr>
        <p:spPr>
          <a:xfrm>
            <a:off x="457200" y="838199"/>
            <a:ext cx="8229600" cy="664265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>
              <a:defRPr>
                <a:solidFill>
                  <a:srgbClr val="2672BA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376A10-36A7-4F21-8D33-E4BB304A4B26}" type="datetimeFigureOut">
              <a:rPr lang="en-US"/>
              <a:pPr>
                <a:defRPr/>
              </a:pPr>
              <a:t>2/27/2012</a:t>
            </a:fld>
            <a:endParaRPr lang="en-US"/>
          </a:p>
        </p:txBody>
      </p:sp>
      <p:sp>
        <p:nvSpPr>
          <p:cNvPr id="5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F4736-DFB0-440F-AB3A-5FFF577C33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10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6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/>
            </a:lvl1pPr>
            <a:lvl2pPr>
              <a:buClr>
                <a:srgbClr val="17539C"/>
              </a:buClr>
              <a:buFont typeface="Arial" pitchFamily="34" charset="0"/>
              <a:buChar char="•"/>
              <a:defRPr/>
            </a:lvl2pPr>
            <a:lvl3pPr>
              <a:buClr>
                <a:srgbClr val="17539C"/>
              </a:buClr>
              <a:buFontTx/>
              <a:buBlip>
                <a:blip r:embed="rId2"/>
              </a:buBlip>
              <a:defRPr/>
            </a:lvl3pPr>
            <a:lvl4pPr>
              <a:buClr>
                <a:srgbClr val="17539C"/>
              </a:buClr>
              <a:buFont typeface="Arial" pitchFamily="34" charset="0"/>
              <a:buChar char="•"/>
              <a:defRPr/>
            </a:lvl4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838199"/>
            <a:ext cx="8229600" cy="664265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>
              <a:defRPr>
                <a:solidFill>
                  <a:srgbClr val="2672BA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761999"/>
            <a:ext cx="8229600" cy="740465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>
              <a:defRPr>
                <a:solidFill>
                  <a:srgbClr val="2672BA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/>
            </a:lvl1pPr>
            <a:lvl2pPr>
              <a:buClr>
                <a:srgbClr val="17539C"/>
              </a:buClr>
              <a:buFont typeface="Arial" pitchFamily="34" charset="0"/>
              <a:buChar char="•"/>
              <a:defRPr/>
            </a:lvl2pPr>
            <a:lvl3pPr>
              <a:buFontTx/>
              <a:buBlip>
                <a:blip r:embed="rId2"/>
              </a:buBlip>
              <a:defRPr/>
            </a:lvl3pPr>
            <a:lvl4pPr>
              <a:buClr>
                <a:srgbClr val="17539C"/>
              </a:buClr>
              <a:buFont typeface="Arial" pitchFamily="34" charset="0"/>
              <a:buChar char="•"/>
              <a:defRPr/>
            </a:lvl4pPr>
            <a:lvl5pPr>
              <a:buFontTx/>
              <a:buBlip>
                <a:blip r:embed="rId2"/>
              </a:buBlip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381000" y="838200"/>
            <a:ext cx="8229600" cy="609600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>
              <a:defRPr>
                <a:solidFill>
                  <a:srgbClr val="2672BA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10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/>
            </a:lvl1pPr>
            <a:lvl2pPr>
              <a:buClr>
                <a:srgbClr val="17539C"/>
              </a:buClr>
              <a:buFont typeface="Arial" pitchFamily="34" charset="0"/>
              <a:buChar char="•"/>
              <a:defRPr/>
            </a:lvl2pPr>
            <a:lvl3pPr>
              <a:buFontTx/>
              <a:buBlip>
                <a:blip r:embed="rId2"/>
              </a:buBlip>
              <a:defRPr/>
            </a:lvl3pPr>
            <a:lvl4pPr>
              <a:buClr>
                <a:srgbClr val="17539C"/>
              </a:buClr>
              <a:buFont typeface="Arial" pitchFamily="34" charset="0"/>
              <a:buChar char="•"/>
              <a:defRPr/>
            </a:lvl4pPr>
            <a:lvl5pPr>
              <a:buFontTx/>
              <a:buBlip>
                <a:blip r:embed="rId2"/>
              </a:buBlip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6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/>
            </a:lvl1pPr>
            <a:lvl2pPr>
              <a:buClr>
                <a:srgbClr val="17539C"/>
              </a:buClr>
              <a:buFont typeface="Arial" pitchFamily="34" charset="0"/>
              <a:buChar char="•"/>
              <a:defRPr/>
            </a:lvl2pPr>
            <a:lvl3pPr>
              <a:buClr>
                <a:srgbClr val="17539C"/>
              </a:buClr>
              <a:buFontTx/>
              <a:buBlip>
                <a:blip r:embed="rId2"/>
              </a:buBlip>
              <a:defRPr/>
            </a:lvl3pPr>
            <a:lvl4pPr>
              <a:buClr>
                <a:srgbClr val="17539C"/>
              </a:buClr>
              <a:buFont typeface="Arial" pitchFamily="34" charset="0"/>
              <a:buChar char="•"/>
              <a:defRPr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838199"/>
            <a:ext cx="8229600" cy="664265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>
              <a:defRPr>
                <a:solidFill>
                  <a:srgbClr val="2672BA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30"/>
          <p:cNvSpPr>
            <a:spLocks noGrp="1"/>
          </p:cNvSpPr>
          <p:nvPr>
            <p:ph sz="half" idx="1"/>
          </p:nvPr>
        </p:nvSpPr>
        <p:spPr>
          <a:xfrm>
            <a:off x="457200" y="1676400"/>
            <a:ext cx="4038600" cy="44497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7" name="Rectangle 17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gi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000" smtClean="0">
                <a:latin typeface="Calibri"/>
              </a:defRPr>
            </a:lvl1pPr>
          </a:lstStyle>
          <a:p>
            <a:pPr>
              <a:defRPr/>
            </a:pPr>
            <a:fld id="{8308A4C2-A2F9-4074-BC47-1148192D027C}" type="datetimeFigureOut">
              <a:rPr lang="en-US"/>
              <a:pPr>
                <a:defRPr/>
              </a:pPr>
              <a:t>2/27/2012</a:t>
            </a:fld>
            <a:endParaRPr lang="en-US" dirty="0"/>
          </a:p>
        </p:txBody>
      </p:sp>
      <p:sp>
        <p:nvSpPr>
          <p:cNvPr id="20" name="Rectangle 2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 dirty="0" smtClean="0">
                <a:latin typeface="Calibri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smtClean="0">
                <a:latin typeface="Calibri"/>
              </a:defRPr>
            </a:lvl1pPr>
          </a:lstStyle>
          <a:p>
            <a:pPr>
              <a:defRPr/>
            </a:pPr>
            <a:fld id="{8F7194E4-F331-413E-8D38-BC258CDC766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Rectangle 16"/>
          <p:cNvSpPr txBox="1">
            <a:spLocks/>
          </p:cNvSpPr>
          <p:nvPr userDrawn="1"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13"/>
              </a:buBlip>
              <a:defRPr/>
            </a:lvl1pPr>
            <a:lvl2pPr>
              <a:buClr>
                <a:srgbClr val="17539C"/>
              </a:buClr>
              <a:buFont typeface="Arial" pitchFamily="34" charset="0"/>
              <a:buChar char="•"/>
              <a:defRPr/>
            </a:lvl2pPr>
            <a:lvl3pPr>
              <a:buClr>
                <a:srgbClr val="17539C"/>
              </a:buClr>
              <a:buFontTx/>
              <a:buBlip>
                <a:blip r:embed="rId13"/>
              </a:buBlip>
              <a:defRPr/>
            </a:lvl3pPr>
            <a:lvl4pPr>
              <a:buClr>
                <a:srgbClr val="17539C"/>
              </a:buClr>
              <a:buFont typeface="Arial" pitchFamily="34" charset="0"/>
              <a:buChar char="•"/>
              <a:defRPr/>
            </a:lvl4pPr>
          </a:lstStyle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kern="0" smtClean="0">
                <a:solidFill>
                  <a:sysClr val="windowText" lastClr="000000"/>
                </a:solidFill>
                <a:latin typeface="Calibri"/>
              </a:rPr>
              <a:t>Click to edit Master text styles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kern="0" smtClean="0">
                <a:solidFill>
                  <a:sysClr val="windowText" lastClr="000000"/>
                </a:solidFill>
                <a:latin typeface="Calibri"/>
              </a:rPr>
              <a:t>Second level</a:t>
            </a:r>
          </a:p>
          <a:p>
            <a:pPr marL="1143000" lvl="2" indent="-228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kern="0" smtClean="0">
                <a:solidFill>
                  <a:sysClr val="windowText" lastClr="000000"/>
                </a:solidFill>
                <a:latin typeface="Calibri"/>
              </a:rPr>
              <a:t>Third level</a:t>
            </a:r>
          </a:p>
          <a:p>
            <a:pPr marL="1600200" lvl="3" indent="-228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smtClean="0">
                <a:solidFill>
                  <a:sysClr val="windowText" lastClr="000000"/>
                </a:solidFill>
                <a:latin typeface="Calibri"/>
              </a:rPr>
              <a:t>Fourth level</a:t>
            </a:r>
          </a:p>
          <a:p>
            <a:pPr marL="2057400" lvl="4" indent="-228600" fontAlgn="auto">
              <a:spcBef>
                <a:spcPts val="0"/>
              </a:spcBef>
              <a:spcAft>
                <a:spcPts val="0"/>
              </a:spcAft>
              <a:buFontTx/>
              <a:buChar char="»"/>
              <a:defRPr/>
            </a:pPr>
            <a:r>
              <a:rPr lang="en-US" sz="2000" kern="0">
                <a:solidFill>
                  <a:sysClr val="windowText" lastClr="000000"/>
                </a:solidFill>
                <a:latin typeface="Calibri"/>
              </a:rPr>
              <a:t>Fifth level</a:t>
            </a:r>
            <a:endParaRPr lang="en-US" sz="2000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8" name="Title 6"/>
          <p:cNvSpPr txBox="1">
            <a:spLocks/>
          </p:cNvSpPr>
          <p:nvPr userDrawn="1"/>
        </p:nvSpPr>
        <p:spPr>
          <a:xfrm>
            <a:off x="457200" y="838200"/>
            <a:ext cx="8229600" cy="6635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>
                <a:solidFill>
                  <a:srgbClr val="2672BA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kern="0" smtClean="0">
                <a:latin typeface="Calibri"/>
              </a:rPr>
              <a:t>Click to edit Master title style</a:t>
            </a:r>
            <a:endParaRPr lang="en-US" sz="3600" kern="0" dirty="0">
              <a:latin typeface="Calibri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</p:sldLayoutIdLst>
  <p:txStyles>
    <p:titleStyle>
      <a:defPPr>
        <a:defRPr sz="4400">
          <a:solidFill>
            <a:schemeClr val="tx1"/>
          </a:solidFill>
          <a:latin typeface="+mj-lt"/>
          <a:ea typeface="+mj-ea"/>
          <a:cs typeface="+mj-cs"/>
        </a:defRPr>
      </a:defPPr>
      <a:lvl1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Calibri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Calibri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Calibri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Calibri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Calibri"/>
        </a:defRPr>
      </a:lvl5pPr>
      <a:lvl6pPr marL="2514600" indent="-228600" eaLnBrk="1" hangingPunct="1">
        <a:buChar char="•"/>
        <a:defRPr sz="2000"/>
      </a:lvl6pPr>
      <a:lvl7pPr marL="2971800" indent="-228600" eaLnBrk="1" hangingPunct="1">
        <a:buChar char="•"/>
        <a:defRPr sz="2000"/>
      </a:lvl7pPr>
      <a:lvl8pPr marL="3429000" indent="-228600" eaLnBrk="1" hangingPunct="1">
        <a:buChar char="•"/>
        <a:defRPr sz="2000"/>
      </a:lvl8pPr>
      <a:lvl9pPr marL="3886200" indent="-228600" eaLnBrk="1" hangingPunct="1">
        <a:buChar char="•"/>
        <a:defRPr sz="2000"/>
      </a:lvl9pPr>
    </p:bodyStyle>
    <p:other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0" eaLnBrk="1" hangingPunct="1"/>
      <a:lvl2pPr marL="457200" eaLnBrk="1" hangingPunct="1"/>
      <a:lvl3pPr marL="914400" eaLnBrk="1" hangingPunct="1"/>
      <a:lvl4pPr marL="1371600" eaLnBrk="1" hangingPunct="1"/>
      <a:lvl5pPr marL="1828800" eaLnBrk="1" hangingPunct="1"/>
      <a:lvl6pPr marL="2286000" eaLnBrk="1" hangingPunct="1"/>
      <a:lvl7pPr marL="2743200" eaLnBrk="1" hangingPunct="1"/>
      <a:lvl8pPr marL="3200400" eaLnBrk="1" hangingPunct="1"/>
      <a:lvl9pPr marL="3657600" eaLnBrk="1" hangingPunct="1"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9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dmodo.com/institutions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help.edmodo.com/wp-content/uploads/2011/10/help.edmodo.com" TargetMode="External"/><Relationship Id="rId2" Type="http://schemas.openxmlformats.org/officeDocument/2006/relationships/hyperlink" Target="http://blog.edmodo.com/category/webinar/" TargetMode="External"/><Relationship Id="rId1" Type="http://schemas.openxmlformats.org/officeDocument/2006/relationships/slideLayout" Target="../slideLayouts/slideLayout8.xml"/><Relationship Id="rId5" Type="http://schemas.openxmlformats.org/officeDocument/2006/relationships/hyperlink" Target="http://blog.edmodo.com/" TargetMode="External"/><Relationship Id="rId4" Type="http://schemas.openxmlformats.org/officeDocument/2006/relationships/hyperlink" Target="http://www.edmodo.com/community/support" TargetMode="Externa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ubtitle 2"/>
          <p:cNvSpPr>
            <a:spLocks noGrp="1"/>
          </p:cNvSpPr>
          <p:nvPr>
            <p:ph type="subTitle" idx="1"/>
          </p:nvPr>
        </p:nvSpPr>
        <p:spPr bwMode="auto">
          <a:xfrm>
            <a:off x="2492375" y="5094288"/>
            <a:ext cx="6194425" cy="92551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51" name="Title 50"/>
          <p:cNvSpPr>
            <a:spLocks noGrp="1"/>
          </p:cNvSpPr>
          <p:nvPr>
            <p:ph type="ctrTitle"/>
          </p:nvPr>
        </p:nvSpPr>
        <p:spPr>
          <a:xfrm>
            <a:off x="1109663" y="3606800"/>
            <a:ext cx="7577137" cy="1470025"/>
          </a:xfrm>
        </p:spPr>
        <p:txBody>
          <a:bodyPr anchor="t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Calibri"/>
                <a:cs typeface="Calibri"/>
              </a:rPr>
              <a:t>A Guide for Getting Started</a:t>
            </a:r>
            <a:endParaRPr lang="en-US" dirty="0">
              <a:solidFill>
                <a:schemeClr val="tx2">
                  <a:lumMod val="20000"/>
                  <a:lumOff val="80000"/>
                </a:schemeClr>
              </a:solidFill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0"/>
          <p:cNvSpPr>
            <a:spLocks noGrp="1"/>
          </p:cNvSpPr>
          <p:nvPr>
            <p:ph type="title"/>
          </p:nvPr>
        </p:nvSpPr>
        <p:spPr bwMode="auto">
          <a:xfrm>
            <a:off x="457200" y="860425"/>
            <a:ext cx="8229600" cy="6635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compatLnSpc="1">
            <a:prstTxWarp prst="textNoShape">
              <a:avLst/>
            </a:prstTxWarp>
          </a:bodyPr>
          <a:lstStyle/>
          <a:p>
            <a:r>
              <a:rPr lang="en-US" sz="3200" smtClean="0">
                <a:solidFill>
                  <a:srgbClr val="17539C"/>
                </a:solidFill>
                <a:latin typeface="Calibri" pitchFamily="34" charset="0"/>
              </a:rPr>
              <a:t>Create Your Profile</a:t>
            </a: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7663" y="1524000"/>
            <a:ext cx="7145337" cy="514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ular Callout 17"/>
          <p:cNvSpPr>
            <a:spLocks noChangeArrowheads="1"/>
          </p:cNvSpPr>
          <p:nvPr/>
        </p:nvSpPr>
        <p:spPr bwMode="auto">
          <a:xfrm>
            <a:off x="7696200" y="685800"/>
            <a:ext cx="1273175" cy="685800"/>
          </a:xfrm>
          <a:prstGeom prst="wedgeRectCallout">
            <a:avLst>
              <a:gd name="adj1" fmla="val -186035"/>
              <a:gd name="adj2" fmla="val 93918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Claim your personal URL</a:t>
            </a: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grpSp>
        <p:nvGrpSpPr>
          <p:cNvPr id="30724" name="Group 11"/>
          <p:cNvGrpSpPr>
            <a:grpSpLocks/>
          </p:cNvGrpSpPr>
          <p:nvPr/>
        </p:nvGrpSpPr>
        <p:grpSpPr bwMode="auto">
          <a:xfrm>
            <a:off x="6400800" y="5181600"/>
            <a:ext cx="1577975" cy="1371600"/>
            <a:chOff x="228600" y="5105401"/>
            <a:chExt cx="1577975" cy="1371599"/>
          </a:xfrm>
        </p:grpSpPr>
        <p:sp>
          <p:nvSpPr>
            <p:cNvPr id="16" name="Rectangular Callout 17"/>
            <p:cNvSpPr>
              <a:spLocks noChangeArrowheads="1"/>
            </p:cNvSpPr>
            <p:nvPr/>
          </p:nvSpPr>
          <p:spPr bwMode="auto">
            <a:xfrm>
              <a:off x="304800" y="5105401"/>
              <a:ext cx="1501775" cy="1219199"/>
            </a:xfrm>
            <a:prstGeom prst="wedgeRectCallout">
              <a:avLst>
                <a:gd name="adj1" fmla="val -152400"/>
                <a:gd name="adj2" fmla="val 13199"/>
              </a:avLst>
            </a:prstGeom>
            <a:solidFill>
              <a:schemeClr val="accent1"/>
            </a:solidFill>
            <a:ln w="9525" algn="ctr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228600" y="5122864"/>
              <a:ext cx="1524000" cy="1354136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Add any previous schools you have worked at</a:t>
              </a:r>
              <a:endParaRPr lang="en-US" sz="16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</p:grpSp>
      <p:grpSp>
        <p:nvGrpSpPr>
          <p:cNvPr id="30725" name="Group 12"/>
          <p:cNvGrpSpPr>
            <a:grpSpLocks/>
          </p:cNvGrpSpPr>
          <p:nvPr/>
        </p:nvGrpSpPr>
        <p:grpSpPr bwMode="auto">
          <a:xfrm>
            <a:off x="304800" y="3429000"/>
            <a:ext cx="1295400" cy="1219200"/>
            <a:chOff x="152400" y="1725613"/>
            <a:chExt cx="1295400" cy="1474787"/>
          </a:xfrm>
        </p:grpSpPr>
        <p:sp>
          <p:nvSpPr>
            <p:cNvPr id="15" name="Rectangular Callout 17"/>
            <p:cNvSpPr>
              <a:spLocks noChangeArrowheads="1"/>
            </p:cNvSpPr>
            <p:nvPr/>
          </p:nvSpPr>
          <p:spPr bwMode="auto">
            <a:xfrm>
              <a:off x="174625" y="1725613"/>
              <a:ext cx="1273175" cy="1474787"/>
            </a:xfrm>
            <a:prstGeom prst="wedgeRectCallout">
              <a:avLst>
                <a:gd name="adj1" fmla="val 67631"/>
                <a:gd name="adj2" fmla="val -16959"/>
              </a:avLst>
            </a:prstGeom>
            <a:solidFill>
              <a:schemeClr val="accent1"/>
            </a:solidFill>
            <a:ln w="9525" algn="ctr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52400" y="1829309"/>
              <a:ext cx="1295400" cy="1108011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Tell people about yourself</a:t>
              </a:r>
              <a:endParaRPr lang="en-US" sz="16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7" descr="group.jpg"/>
          <p:cNvPicPr>
            <a:picLocks noChangeAspect="1"/>
          </p:cNvPicPr>
          <p:nvPr/>
        </p:nvPicPr>
        <p:blipFill>
          <a:blip r:embed="rId2"/>
          <a:srcRect r="77885"/>
          <a:stretch>
            <a:fillRect/>
          </a:stretch>
        </p:blipFill>
        <p:spPr bwMode="auto">
          <a:xfrm>
            <a:off x="576263" y="2667000"/>
            <a:ext cx="1404937" cy="397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Title 10"/>
          <p:cNvSpPr>
            <a:spLocks noGrp="1"/>
          </p:cNvSpPr>
          <p:nvPr>
            <p:ph type="title"/>
          </p:nvPr>
        </p:nvSpPr>
        <p:spPr bwMode="auto">
          <a:xfrm>
            <a:off x="457200" y="860425"/>
            <a:ext cx="8229600" cy="6635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compatLnSpc="1">
            <a:prstTxWarp prst="textNoShape">
              <a:avLst/>
            </a:prstTxWarp>
          </a:bodyPr>
          <a:lstStyle/>
          <a:p>
            <a:r>
              <a:rPr lang="en-US" sz="3200" smtClean="0">
                <a:solidFill>
                  <a:srgbClr val="17539C"/>
                </a:solidFill>
                <a:latin typeface="Calibri" pitchFamily="34" charset="0"/>
              </a:rPr>
              <a:t>Create a Group</a:t>
            </a:r>
          </a:p>
        </p:txBody>
      </p:sp>
      <p:pic>
        <p:nvPicPr>
          <p:cNvPr id="31747" name="Picture 10" descr="CreateGroup.jpg"/>
          <p:cNvPicPr>
            <a:picLocks noChangeAspect="1"/>
          </p:cNvPicPr>
          <p:nvPr/>
        </p:nvPicPr>
        <p:blipFill>
          <a:blip r:embed="rId3"/>
          <a:srcRect l="2396"/>
          <a:stretch>
            <a:fillRect/>
          </a:stretch>
        </p:blipFill>
        <p:spPr bwMode="auto">
          <a:xfrm>
            <a:off x="2743200" y="2743200"/>
            <a:ext cx="3200400" cy="332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Oval 12"/>
          <p:cNvSpPr/>
          <p:nvPr/>
        </p:nvSpPr>
        <p:spPr>
          <a:xfrm>
            <a:off x="1371600" y="4724400"/>
            <a:ext cx="609600" cy="381000"/>
          </a:xfrm>
          <a:prstGeom prst="ellipse">
            <a:avLst/>
          </a:prstGeom>
          <a:noFill/>
          <a:ln w="57150" cmpd="sng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31749" name="Picture 23" descr="code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21400" y="2641600"/>
            <a:ext cx="2946400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Oval 24"/>
          <p:cNvSpPr/>
          <p:nvPr/>
        </p:nvSpPr>
        <p:spPr>
          <a:xfrm>
            <a:off x="6172200" y="3048000"/>
            <a:ext cx="2514600" cy="609600"/>
          </a:xfrm>
          <a:prstGeom prst="ellipse">
            <a:avLst/>
          </a:prstGeom>
          <a:noFill/>
          <a:ln w="57150" cmpd="sng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6" name="Rectangular Callout 17"/>
          <p:cNvSpPr>
            <a:spLocks noChangeArrowheads="1"/>
          </p:cNvSpPr>
          <p:nvPr/>
        </p:nvSpPr>
        <p:spPr bwMode="auto">
          <a:xfrm>
            <a:off x="457200" y="1600200"/>
            <a:ext cx="1752600" cy="762000"/>
          </a:xfrm>
          <a:prstGeom prst="wedgeRectCallout">
            <a:avLst>
              <a:gd name="adj1" fmla="val -9116"/>
              <a:gd name="adj2" fmla="val 98553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57200" y="1639888"/>
            <a:ext cx="1752600" cy="646112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1"/>
                </a:solidFill>
                <a:latin typeface="Calibri"/>
                <a:cs typeface="Calibri"/>
              </a:rPr>
              <a:t>1. Select Create on groups menu</a:t>
            </a:r>
            <a:endParaRPr lang="en-US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27" name="Rectangular Callout 17"/>
          <p:cNvSpPr>
            <a:spLocks noChangeArrowheads="1"/>
          </p:cNvSpPr>
          <p:nvPr/>
        </p:nvSpPr>
        <p:spPr bwMode="auto">
          <a:xfrm>
            <a:off x="3200400" y="1676400"/>
            <a:ext cx="2209800" cy="712788"/>
          </a:xfrm>
          <a:prstGeom prst="wedgeRectCallout">
            <a:avLst>
              <a:gd name="adj1" fmla="val -9116"/>
              <a:gd name="adj2" fmla="val 98553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124200" y="1676400"/>
            <a:ext cx="2209800" cy="646113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1"/>
                </a:solidFill>
                <a:latin typeface="Calibri"/>
                <a:cs typeface="Calibri"/>
              </a:rPr>
              <a:t>2. Complete group info</a:t>
            </a:r>
            <a:endParaRPr lang="en-US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28" name="Rectangular Callout 17"/>
          <p:cNvSpPr>
            <a:spLocks noChangeArrowheads="1"/>
          </p:cNvSpPr>
          <p:nvPr/>
        </p:nvSpPr>
        <p:spPr bwMode="auto">
          <a:xfrm>
            <a:off x="6324600" y="1676400"/>
            <a:ext cx="2209800" cy="712788"/>
          </a:xfrm>
          <a:prstGeom prst="wedgeRectCallout">
            <a:avLst>
              <a:gd name="adj1" fmla="val -9116"/>
              <a:gd name="adj2" fmla="val 98553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324600" y="1676400"/>
            <a:ext cx="2209800" cy="646113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1"/>
                </a:solidFill>
                <a:latin typeface="Calibri"/>
                <a:cs typeface="Calibri"/>
              </a:rPr>
              <a:t>3. Distribute code to group members</a:t>
            </a:r>
            <a:endParaRPr lang="en-US" dirty="0">
              <a:solidFill>
                <a:schemeClr val="bg1"/>
              </a:solidFill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5" grpId="0" animBg="1"/>
      <p:bldP spid="26" grpId="0" animBg="1"/>
      <p:bldP spid="16" grpId="0"/>
      <p:bldP spid="27" grpId="0" animBg="1"/>
      <p:bldP spid="20" grpId="0"/>
      <p:bldP spid="28" grpId="0" animBg="1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itle 10"/>
          <p:cNvSpPr>
            <a:spLocks noGrp="1"/>
          </p:cNvSpPr>
          <p:nvPr>
            <p:ph type="title"/>
          </p:nvPr>
        </p:nvSpPr>
        <p:spPr bwMode="auto">
          <a:xfrm>
            <a:off x="457200" y="860425"/>
            <a:ext cx="8229600" cy="6635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compatLnSpc="1">
            <a:prstTxWarp prst="textNoShape">
              <a:avLst/>
            </a:prstTxWarp>
          </a:bodyPr>
          <a:lstStyle/>
          <a:p>
            <a:r>
              <a:rPr lang="en-US" sz="3200" smtClean="0">
                <a:solidFill>
                  <a:srgbClr val="17539C"/>
                </a:solidFill>
                <a:latin typeface="Calibri" pitchFamily="34" charset="0"/>
              </a:rPr>
              <a:t>Student Sign-up</a:t>
            </a: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67200" y="1524000"/>
            <a:ext cx="4256088" cy="1449388"/>
          </a:xfrm>
          <a:prstGeom prst="rect">
            <a:avLst/>
          </a:prstGeom>
          <a:noFill/>
          <a:ln w="28575">
            <a:solidFill>
              <a:srgbClr val="2672BA"/>
            </a:solidFill>
            <a:miter lim="800000"/>
            <a:headEnd/>
            <a:tailEnd/>
          </a:ln>
        </p:spPr>
      </p:pic>
      <p:sp>
        <p:nvSpPr>
          <p:cNvPr id="32771" name="Rectangular Callout 17"/>
          <p:cNvSpPr>
            <a:spLocks noChangeArrowheads="1"/>
          </p:cNvSpPr>
          <p:nvPr/>
        </p:nvSpPr>
        <p:spPr bwMode="auto">
          <a:xfrm>
            <a:off x="609600" y="2895600"/>
            <a:ext cx="3657600" cy="3657600"/>
          </a:xfrm>
          <a:prstGeom prst="wedgeRectCallout">
            <a:avLst>
              <a:gd name="adj1" fmla="val 64431"/>
              <a:gd name="adj2" fmla="val -65301"/>
            </a:avLst>
          </a:prstGeom>
          <a:solidFill>
            <a:schemeClr val="accent1">
              <a:alpha val="70195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>
              <a:latin typeface="Corbel" pitchFamily="34" charset="0"/>
            </a:endParaRPr>
          </a:p>
        </p:txBody>
      </p:sp>
      <p:pic>
        <p:nvPicPr>
          <p:cNvPr id="32772" name="Picture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3101975"/>
            <a:ext cx="3533775" cy="322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Oval 17"/>
          <p:cNvSpPr/>
          <p:nvPr/>
        </p:nvSpPr>
        <p:spPr>
          <a:xfrm>
            <a:off x="1066800" y="3429000"/>
            <a:ext cx="1828800" cy="457200"/>
          </a:xfrm>
          <a:prstGeom prst="ellipse">
            <a:avLst/>
          </a:prstGeom>
          <a:noFill/>
          <a:ln w="57150" cmpd="sng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6" name="Rectangular Callout 17"/>
          <p:cNvSpPr>
            <a:spLocks noChangeArrowheads="1"/>
          </p:cNvSpPr>
          <p:nvPr/>
        </p:nvSpPr>
        <p:spPr bwMode="auto">
          <a:xfrm>
            <a:off x="914400" y="1981200"/>
            <a:ext cx="2209800" cy="788988"/>
          </a:xfrm>
          <a:prstGeom prst="wedgeRectCallout">
            <a:avLst>
              <a:gd name="adj1" fmla="val -5284"/>
              <a:gd name="adj2" fmla="val 118226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38200" y="1981200"/>
            <a:ext cx="2362200" cy="646113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1"/>
                </a:solidFill>
                <a:latin typeface="Calibri"/>
                <a:cs typeface="Calibri"/>
              </a:rPr>
              <a:t>Student must have group code to register</a:t>
            </a:r>
            <a:endParaRPr lang="en-US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1066800" y="4343400"/>
            <a:ext cx="2819400" cy="457200"/>
          </a:xfrm>
          <a:prstGeom prst="ellipse">
            <a:avLst/>
          </a:prstGeom>
          <a:noFill/>
          <a:ln w="57150" cmpd="sng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0" name="Rectangular Callout 17"/>
          <p:cNvSpPr>
            <a:spLocks noChangeArrowheads="1"/>
          </p:cNvSpPr>
          <p:nvPr/>
        </p:nvSpPr>
        <p:spPr bwMode="auto">
          <a:xfrm>
            <a:off x="4419600" y="3886200"/>
            <a:ext cx="1752600" cy="1219200"/>
          </a:xfrm>
          <a:prstGeom prst="wedgeRectCallout">
            <a:avLst>
              <a:gd name="adj1" fmla="val -79491"/>
              <a:gd name="adj2" fmla="val 9373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419600" y="3886200"/>
            <a:ext cx="1676400" cy="120015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1"/>
                </a:solidFill>
                <a:latin typeface="Calibri"/>
                <a:cs typeface="Calibri"/>
              </a:rPr>
              <a:t>Students are NOT required to give email address</a:t>
            </a:r>
            <a:endParaRPr lang="en-US" dirty="0">
              <a:solidFill>
                <a:schemeClr val="bg1"/>
              </a:solidFill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6" grpId="0" animBg="1"/>
      <p:bldP spid="17" grpId="0"/>
      <p:bldP spid="19" grpId="0" animBg="1"/>
      <p:bldP spid="20" grpId="0" animBg="1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2573338"/>
            <a:ext cx="8724900" cy="293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Title 10"/>
          <p:cNvSpPr>
            <a:spLocks noGrp="1"/>
          </p:cNvSpPr>
          <p:nvPr>
            <p:ph type="title"/>
          </p:nvPr>
        </p:nvSpPr>
        <p:spPr bwMode="auto">
          <a:xfrm>
            <a:off x="457200" y="860425"/>
            <a:ext cx="8229600" cy="6635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compatLnSpc="1">
            <a:prstTxWarp prst="textNoShape">
              <a:avLst/>
            </a:prstTxWarp>
          </a:bodyPr>
          <a:lstStyle/>
          <a:p>
            <a:r>
              <a:rPr lang="en-US" sz="3200" smtClean="0">
                <a:solidFill>
                  <a:srgbClr val="17539C"/>
                </a:solidFill>
                <a:latin typeface="Calibri" pitchFamily="34" charset="0"/>
              </a:rPr>
              <a:t>Manage Groups</a:t>
            </a:r>
          </a:p>
        </p:txBody>
      </p:sp>
      <p:grpSp>
        <p:nvGrpSpPr>
          <p:cNvPr id="33795" name="Group 16"/>
          <p:cNvGrpSpPr>
            <a:grpSpLocks/>
          </p:cNvGrpSpPr>
          <p:nvPr/>
        </p:nvGrpSpPr>
        <p:grpSpPr bwMode="auto">
          <a:xfrm>
            <a:off x="228600" y="5334000"/>
            <a:ext cx="1752600" cy="1066800"/>
            <a:chOff x="533400" y="1752599"/>
            <a:chExt cx="1752600" cy="1066801"/>
          </a:xfrm>
        </p:grpSpPr>
        <p:sp>
          <p:nvSpPr>
            <p:cNvPr id="9" name="Rectangular Callout 17"/>
            <p:cNvSpPr>
              <a:spLocks noChangeArrowheads="1"/>
            </p:cNvSpPr>
            <p:nvPr/>
          </p:nvSpPr>
          <p:spPr bwMode="auto">
            <a:xfrm>
              <a:off x="533400" y="1752599"/>
              <a:ext cx="1752600" cy="1066801"/>
            </a:xfrm>
            <a:prstGeom prst="wedgeRectCallout">
              <a:avLst>
                <a:gd name="adj1" fmla="val -21721"/>
                <a:gd name="adj2" fmla="val -129546"/>
              </a:avLst>
            </a:prstGeom>
            <a:solidFill>
              <a:schemeClr val="accent1"/>
            </a:solidFill>
            <a:ln w="9525" algn="ctr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33400" y="1752599"/>
              <a:ext cx="1676400" cy="923926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FFFFFF"/>
                  </a:solidFill>
                  <a:latin typeface="Calibri"/>
                  <a:cs typeface="Calibri"/>
                </a:rPr>
                <a:t>Create sub-groups within your groups</a:t>
              </a:r>
              <a:endParaRPr lang="en-US" dirty="0">
                <a:solidFill>
                  <a:srgbClr val="FFFFFF"/>
                </a:solidFill>
                <a:latin typeface="Calibri"/>
                <a:cs typeface="Calibri"/>
              </a:endParaRPr>
            </a:p>
          </p:txBody>
        </p:sp>
      </p:grpSp>
      <p:grpSp>
        <p:nvGrpSpPr>
          <p:cNvPr id="33796" name="Group 18"/>
          <p:cNvGrpSpPr>
            <a:grpSpLocks/>
          </p:cNvGrpSpPr>
          <p:nvPr/>
        </p:nvGrpSpPr>
        <p:grpSpPr bwMode="auto">
          <a:xfrm>
            <a:off x="3276600" y="5943600"/>
            <a:ext cx="4267200" cy="762000"/>
            <a:chOff x="2286000" y="5867400"/>
            <a:chExt cx="4648200" cy="762000"/>
          </a:xfrm>
        </p:grpSpPr>
        <p:sp>
          <p:nvSpPr>
            <p:cNvPr id="13" name="Rectangular Callout 17"/>
            <p:cNvSpPr>
              <a:spLocks noChangeArrowheads="1"/>
            </p:cNvSpPr>
            <p:nvPr/>
          </p:nvSpPr>
          <p:spPr bwMode="auto">
            <a:xfrm>
              <a:off x="2286000" y="5867400"/>
              <a:ext cx="4648200" cy="762000"/>
            </a:xfrm>
            <a:prstGeom prst="wedgeRectCallout">
              <a:avLst>
                <a:gd name="adj1" fmla="val 33276"/>
                <a:gd name="adj2" fmla="val -211886"/>
              </a:avLst>
            </a:prstGeom>
            <a:solidFill>
              <a:schemeClr val="accent1"/>
            </a:solidFill>
            <a:ln w="9525" algn="ctr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286000" y="5867400"/>
              <a:ext cx="4648200" cy="646113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FFFFFF"/>
                  </a:solidFill>
                  <a:latin typeface="Calibri"/>
                  <a:cs typeface="Calibri"/>
                </a:rPr>
                <a:t>Access Parent  Codes, award badges and remove members</a:t>
              </a:r>
              <a:endParaRPr lang="en-US" dirty="0">
                <a:solidFill>
                  <a:srgbClr val="FFFFFF"/>
                </a:solidFill>
                <a:latin typeface="Calibri"/>
                <a:cs typeface="Calibri"/>
              </a:endParaRPr>
            </a:p>
          </p:txBody>
        </p:sp>
      </p:grpSp>
      <p:grpSp>
        <p:nvGrpSpPr>
          <p:cNvPr id="33797" name="Group 19"/>
          <p:cNvGrpSpPr>
            <a:grpSpLocks/>
          </p:cNvGrpSpPr>
          <p:nvPr/>
        </p:nvGrpSpPr>
        <p:grpSpPr bwMode="auto">
          <a:xfrm>
            <a:off x="2971800" y="1524000"/>
            <a:ext cx="3276600" cy="914400"/>
            <a:chOff x="1219200" y="1828800"/>
            <a:chExt cx="3276600" cy="685800"/>
          </a:xfrm>
        </p:grpSpPr>
        <p:sp>
          <p:nvSpPr>
            <p:cNvPr id="15" name="Rectangular Callout 17"/>
            <p:cNvSpPr>
              <a:spLocks noChangeArrowheads="1"/>
            </p:cNvSpPr>
            <p:nvPr/>
          </p:nvSpPr>
          <p:spPr bwMode="auto">
            <a:xfrm>
              <a:off x="1219200" y="1828800"/>
              <a:ext cx="3276600" cy="685800"/>
            </a:xfrm>
            <a:prstGeom prst="wedgeRectCallout">
              <a:avLst>
                <a:gd name="adj1" fmla="val 82140"/>
                <a:gd name="adj2" fmla="val 198632"/>
              </a:avLst>
            </a:prstGeom>
            <a:solidFill>
              <a:schemeClr val="accent1"/>
            </a:solidFill>
            <a:ln w="9525" algn="ctr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219200" y="1828800"/>
              <a:ext cx="3200400" cy="646510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FFFFFF"/>
                  </a:solidFill>
                  <a:latin typeface="Calibri"/>
                  <a:cs typeface="Calibri"/>
                </a:rPr>
                <a:t>View grades, reset passwords and set students to “read only”</a:t>
              </a:r>
              <a:endParaRPr lang="en-US" dirty="0">
                <a:solidFill>
                  <a:srgbClr val="FFFFFF"/>
                </a:solidFill>
                <a:latin typeface="Calibri"/>
                <a:cs typeface="Calibri"/>
              </a:endParaRPr>
            </a:p>
          </p:txBody>
        </p:sp>
      </p:grpSp>
      <p:grpSp>
        <p:nvGrpSpPr>
          <p:cNvPr id="33798" name="Group 17"/>
          <p:cNvGrpSpPr>
            <a:grpSpLocks/>
          </p:cNvGrpSpPr>
          <p:nvPr/>
        </p:nvGrpSpPr>
        <p:grpSpPr bwMode="auto">
          <a:xfrm>
            <a:off x="6705600" y="609600"/>
            <a:ext cx="2209800" cy="1447800"/>
            <a:chOff x="5943600" y="1066800"/>
            <a:chExt cx="2209800" cy="1447800"/>
          </a:xfrm>
        </p:grpSpPr>
        <p:pic>
          <p:nvPicPr>
            <p:cNvPr id="33799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943600" y="1143000"/>
              <a:ext cx="1933575" cy="1371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Oval 7"/>
            <p:cNvSpPr/>
            <p:nvPr/>
          </p:nvSpPr>
          <p:spPr>
            <a:xfrm>
              <a:off x="7010400" y="1066800"/>
              <a:ext cx="1143000" cy="533400"/>
            </a:xfrm>
            <a:prstGeom prst="ellipse">
              <a:avLst/>
            </a:prstGeom>
            <a:noFill/>
            <a:ln w="38100" cmpd="sng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905000"/>
            <a:ext cx="3810000" cy="323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Rectangular Callout 20"/>
          <p:cNvSpPr/>
          <p:nvPr/>
        </p:nvSpPr>
        <p:spPr>
          <a:xfrm>
            <a:off x="304800" y="5791200"/>
            <a:ext cx="3581400" cy="533400"/>
          </a:xfrm>
          <a:prstGeom prst="wedgeRectCallout">
            <a:avLst>
              <a:gd name="adj1" fmla="val -15490"/>
              <a:gd name="adj2" fmla="val -59331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34819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94013" y="4343400"/>
            <a:ext cx="6097587" cy="204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Title 10"/>
          <p:cNvSpPr>
            <a:spLocks noGrp="1"/>
          </p:cNvSpPr>
          <p:nvPr>
            <p:ph type="title"/>
          </p:nvPr>
        </p:nvSpPr>
        <p:spPr bwMode="auto">
          <a:xfrm>
            <a:off x="457200" y="762000"/>
            <a:ext cx="8229600" cy="6635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compatLnSpc="1">
            <a:prstTxWarp prst="textNoShape">
              <a:avLst/>
            </a:prstTxWarp>
          </a:bodyPr>
          <a:lstStyle/>
          <a:p>
            <a:r>
              <a:rPr lang="en-US" sz="3200" smtClean="0">
                <a:solidFill>
                  <a:srgbClr val="17539C"/>
                </a:solidFill>
                <a:latin typeface="Calibri" pitchFamily="34" charset="0"/>
              </a:rPr>
              <a:t>Badges</a:t>
            </a:r>
          </a:p>
        </p:txBody>
      </p:sp>
      <p:grpSp>
        <p:nvGrpSpPr>
          <p:cNvPr id="34821" name="Group 18"/>
          <p:cNvGrpSpPr>
            <a:grpSpLocks/>
          </p:cNvGrpSpPr>
          <p:nvPr/>
        </p:nvGrpSpPr>
        <p:grpSpPr bwMode="auto">
          <a:xfrm>
            <a:off x="152400" y="5638800"/>
            <a:ext cx="4267200" cy="762000"/>
            <a:chOff x="2286001" y="5867400"/>
            <a:chExt cx="4648200" cy="762000"/>
          </a:xfrm>
        </p:grpSpPr>
        <p:sp>
          <p:nvSpPr>
            <p:cNvPr id="13" name="Rectangular Callout 17"/>
            <p:cNvSpPr>
              <a:spLocks noChangeArrowheads="1"/>
            </p:cNvSpPr>
            <p:nvPr/>
          </p:nvSpPr>
          <p:spPr bwMode="auto">
            <a:xfrm>
              <a:off x="2286001" y="5867400"/>
              <a:ext cx="4648200" cy="762000"/>
            </a:xfrm>
            <a:prstGeom prst="wedgeRectCallout">
              <a:avLst>
                <a:gd name="adj1" fmla="val 118741"/>
                <a:gd name="adj2" fmla="val 2998"/>
              </a:avLst>
            </a:prstGeom>
            <a:solidFill>
              <a:schemeClr val="accent1"/>
            </a:solidFill>
            <a:ln w="9525" algn="ctr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286001" y="5867400"/>
              <a:ext cx="4648200" cy="646113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FFFFFF"/>
                  </a:solidFill>
                  <a:latin typeface="Calibri"/>
                  <a:cs typeface="Calibri"/>
                </a:rPr>
                <a:t>Access badges from Group Member list or Student Profile.</a:t>
              </a:r>
              <a:endParaRPr lang="en-US" dirty="0">
                <a:solidFill>
                  <a:srgbClr val="FFFFFF"/>
                </a:solidFill>
                <a:latin typeface="Calibri"/>
                <a:cs typeface="Calibri"/>
              </a:endParaRPr>
            </a:p>
          </p:txBody>
        </p:sp>
      </p:grpSp>
      <p:pic>
        <p:nvPicPr>
          <p:cNvPr id="3482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62400" y="1000125"/>
            <a:ext cx="4568825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4823" name="Group 16"/>
          <p:cNvGrpSpPr>
            <a:grpSpLocks/>
          </p:cNvGrpSpPr>
          <p:nvPr/>
        </p:nvGrpSpPr>
        <p:grpSpPr bwMode="auto">
          <a:xfrm>
            <a:off x="2133600" y="1524000"/>
            <a:ext cx="1954213" cy="1066800"/>
            <a:chOff x="420329" y="1905000"/>
            <a:chExt cx="1789471" cy="1066800"/>
          </a:xfrm>
        </p:grpSpPr>
        <p:sp>
          <p:nvSpPr>
            <p:cNvPr id="9" name="Rectangular Callout 17"/>
            <p:cNvSpPr>
              <a:spLocks noChangeArrowheads="1"/>
            </p:cNvSpPr>
            <p:nvPr/>
          </p:nvSpPr>
          <p:spPr bwMode="auto">
            <a:xfrm>
              <a:off x="420329" y="1905000"/>
              <a:ext cx="1753129" cy="1066800"/>
            </a:xfrm>
            <a:prstGeom prst="wedgeRectCallout">
              <a:avLst>
                <a:gd name="adj1" fmla="val 104187"/>
                <a:gd name="adj2" fmla="val 16080"/>
              </a:avLst>
            </a:prstGeom>
            <a:solidFill>
              <a:schemeClr val="accent1"/>
            </a:solidFill>
            <a:ln w="9525" algn="ctr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33715" y="1949450"/>
              <a:ext cx="1676085" cy="717550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FFFFFF"/>
                  </a:solidFill>
                  <a:latin typeface="Calibri"/>
                  <a:cs typeface="Calibri"/>
                </a:rPr>
                <a:t>Award Badges to encourage your students.</a:t>
              </a:r>
              <a:endParaRPr lang="en-US" dirty="0">
                <a:solidFill>
                  <a:srgbClr val="FFFFFF"/>
                </a:solidFill>
                <a:latin typeface="Calibri"/>
                <a:cs typeface="Calibri"/>
              </a:endParaRPr>
            </a:p>
          </p:txBody>
        </p:sp>
      </p:grpSp>
      <p:grpSp>
        <p:nvGrpSpPr>
          <p:cNvPr id="34824" name="Group 16"/>
          <p:cNvGrpSpPr>
            <a:grpSpLocks/>
          </p:cNvGrpSpPr>
          <p:nvPr/>
        </p:nvGrpSpPr>
        <p:grpSpPr bwMode="auto">
          <a:xfrm>
            <a:off x="6629400" y="2590800"/>
            <a:ext cx="2362200" cy="1066800"/>
            <a:chOff x="533400" y="1752599"/>
            <a:chExt cx="1752600" cy="1066801"/>
          </a:xfrm>
        </p:grpSpPr>
        <p:sp>
          <p:nvSpPr>
            <p:cNvPr id="19" name="Rectangular Callout 17"/>
            <p:cNvSpPr>
              <a:spLocks noChangeArrowheads="1"/>
            </p:cNvSpPr>
            <p:nvPr/>
          </p:nvSpPr>
          <p:spPr bwMode="auto">
            <a:xfrm>
              <a:off x="533400" y="1752599"/>
              <a:ext cx="1752600" cy="1066801"/>
            </a:xfrm>
            <a:prstGeom prst="wedgeRectCallout">
              <a:avLst>
                <a:gd name="adj1" fmla="val -130043"/>
                <a:gd name="adj2" fmla="val -132425"/>
              </a:avLst>
            </a:prstGeom>
            <a:solidFill>
              <a:schemeClr val="accent1"/>
            </a:solidFill>
            <a:ln w="9525" algn="ctr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33400" y="1752599"/>
              <a:ext cx="1676042" cy="923926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FFFFFF"/>
                  </a:solidFill>
                  <a:latin typeface="Calibri"/>
                  <a:cs typeface="Calibri"/>
                </a:rPr>
                <a:t>Use pre-loaded badges or create your own.</a:t>
              </a:r>
              <a:endParaRPr lang="en-US" dirty="0">
                <a:solidFill>
                  <a:srgbClr val="FFFFFF"/>
                </a:solidFill>
                <a:latin typeface="Calibri"/>
                <a:cs typeface="Calibri"/>
              </a:endParaRPr>
            </a:p>
          </p:txBody>
        </p:sp>
      </p:grpSp>
      <p:sp>
        <p:nvSpPr>
          <p:cNvPr id="22" name="Oval 21"/>
          <p:cNvSpPr/>
          <p:nvPr/>
        </p:nvSpPr>
        <p:spPr>
          <a:xfrm>
            <a:off x="1077913" y="2711450"/>
            <a:ext cx="685800" cy="30480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7315200" y="5922963"/>
            <a:ext cx="762000" cy="22860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7783513" y="5062538"/>
            <a:ext cx="609600" cy="22860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itle 10"/>
          <p:cNvSpPr>
            <a:spLocks noGrp="1"/>
          </p:cNvSpPr>
          <p:nvPr>
            <p:ph type="title"/>
          </p:nvPr>
        </p:nvSpPr>
        <p:spPr bwMode="auto">
          <a:xfrm>
            <a:off x="457200" y="860425"/>
            <a:ext cx="8229600" cy="6635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compatLnSpc="1">
            <a:prstTxWarp prst="textNoShape">
              <a:avLst/>
            </a:prstTxWarp>
          </a:bodyPr>
          <a:lstStyle/>
          <a:p>
            <a:r>
              <a:rPr lang="en-US" sz="3200" smtClean="0">
                <a:solidFill>
                  <a:srgbClr val="17539C"/>
                </a:solidFill>
                <a:latin typeface="Calibri" pitchFamily="34" charset="0"/>
              </a:rPr>
              <a:t>Parent Sign-up</a:t>
            </a:r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67200" y="1524000"/>
            <a:ext cx="4256088" cy="1449388"/>
          </a:xfrm>
          <a:prstGeom prst="rect">
            <a:avLst/>
          </a:prstGeom>
          <a:noFill/>
          <a:ln w="28575">
            <a:solidFill>
              <a:srgbClr val="2672BA"/>
            </a:solidFill>
            <a:miter lim="800000"/>
            <a:headEnd/>
            <a:tailEnd/>
          </a:ln>
        </p:spPr>
      </p:pic>
      <p:sp>
        <p:nvSpPr>
          <p:cNvPr id="35843" name="Rectangular Callout 17"/>
          <p:cNvSpPr>
            <a:spLocks noChangeArrowheads="1"/>
          </p:cNvSpPr>
          <p:nvPr/>
        </p:nvSpPr>
        <p:spPr bwMode="auto">
          <a:xfrm>
            <a:off x="609600" y="2971800"/>
            <a:ext cx="3657600" cy="3505200"/>
          </a:xfrm>
          <a:prstGeom prst="wedgeRectCallout">
            <a:avLst>
              <a:gd name="adj1" fmla="val 81870"/>
              <a:gd name="adj2" fmla="val -51931"/>
            </a:avLst>
          </a:prstGeom>
          <a:solidFill>
            <a:schemeClr val="accent1">
              <a:alpha val="70195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>
              <a:latin typeface="Corbel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1066800" y="3429000"/>
            <a:ext cx="1828800" cy="457200"/>
          </a:xfrm>
          <a:prstGeom prst="ellipse">
            <a:avLst/>
          </a:prstGeom>
          <a:noFill/>
          <a:ln w="57150" cmpd="sng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1066800" y="4343400"/>
            <a:ext cx="2819400" cy="457200"/>
          </a:xfrm>
          <a:prstGeom prst="ellipse">
            <a:avLst/>
          </a:prstGeom>
          <a:noFill/>
          <a:ln w="57150" cmpd="sng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3584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0238" y="3028950"/>
            <a:ext cx="3597275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5847" name="Group 13"/>
          <p:cNvGrpSpPr>
            <a:grpSpLocks/>
          </p:cNvGrpSpPr>
          <p:nvPr/>
        </p:nvGrpSpPr>
        <p:grpSpPr bwMode="auto">
          <a:xfrm>
            <a:off x="838200" y="1981200"/>
            <a:ext cx="2362200" cy="788988"/>
            <a:chOff x="838200" y="1981200"/>
            <a:chExt cx="2362200" cy="788987"/>
          </a:xfrm>
        </p:grpSpPr>
        <p:sp>
          <p:nvSpPr>
            <p:cNvPr id="16" name="Rectangular Callout 17"/>
            <p:cNvSpPr>
              <a:spLocks noChangeArrowheads="1"/>
            </p:cNvSpPr>
            <p:nvPr/>
          </p:nvSpPr>
          <p:spPr bwMode="auto">
            <a:xfrm>
              <a:off x="914400" y="1981200"/>
              <a:ext cx="2209800" cy="788987"/>
            </a:xfrm>
            <a:prstGeom prst="wedgeRectCallout">
              <a:avLst>
                <a:gd name="adj1" fmla="val -4322"/>
                <a:gd name="adj2" fmla="val 134398"/>
              </a:avLst>
            </a:prstGeom>
            <a:solidFill>
              <a:schemeClr val="accent1"/>
            </a:solidFill>
            <a:ln w="9525" algn="ctr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838200" y="1981200"/>
              <a:ext cx="2362200" cy="646112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chemeClr val="bg1"/>
                  </a:solidFill>
                  <a:latin typeface="Calibri"/>
                  <a:cs typeface="Calibri"/>
                </a:rPr>
                <a:t>Parent must have parent code to register</a:t>
              </a:r>
              <a:endParaRPr lang="en-US" dirty="0">
                <a:solidFill>
                  <a:schemeClr val="bg1"/>
                </a:solidFill>
                <a:latin typeface="Calibri"/>
                <a:cs typeface="Calibri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le 2"/>
          <p:cNvSpPr>
            <a:spLocks noGrp="1"/>
          </p:cNvSpPr>
          <p:nvPr>
            <p:ph type="title"/>
          </p:nvPr>
        </p:nvSpPr>
        <p:spPr bwMode="auto">
          <a:xfrm>
            <a:off x="457200" y="609600"/>
            <a:ext cx="8229600" cy="6635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Calibri" pitchFamily="34" charset="0"/>
              </a:rPr>
              <a:t>Parent View</a:t>
            </a: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1371600"/>
            <a:ext cx="6700838" cy="507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ular Callout 17"/>
          <p:cNvSpPr>
            <a:spLocks noChangeArrowheads="1"/>
          </p:cNvSpPr>
          <p:nvPr/>
        </p:nvSpPr>
        <p:spPr bwMode="auto">
          <a:xfrm>
            <a:off x="5791200" y="533400"/>
            <a:ext cx="3124200" cy="914400"/>
          </a:xfrm>
          <a:prstGeom prst="wedgeRectCallout">
            <a:avLst>
              <a:gd name="adj1" fmla="val -9762"/>
              <a:gd name="adj2" fmla="val 125268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67400" y="533400"/>
            <a:ext cx="2971800" cy="830263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Parents receive notifications for student grades, assignments and events</a:t>
            </a:r>
            <a:endParaRPr lang="en-US" sz="16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36869" name="Group 10"/>
          <p:cNvGrpSpPr>
            <a:grpSpLocks/>
          </p:cNvGrpSpPr>
          <p:nvPr/>
        </p:nvGrpSpPr>
        <p:grpSpPr bwMode="auto">
          <a:xfrm>
            <a:off x="6629400" y="5029200"/>
            <a:ext cx="2286000" cy="1676400"/>
            <a:chOff x="6629400" y="5029200"/>
            <a:chExt cx="2286000" cy="1676400"/>
          </a:xfrm>
        </p:grpSpPr>
        <p:sp>
          <p:nvSpPr>
            <p:cNvPr id="12" name="Rectangular Callout 17"/>
            <p:cNvSpPr>
              <a:spLocks noChangeArrowheads="1"/>
            </p:cNvSpPr>
            <p:nvPr/>
          </p:nvSpPr>
          <p:spPr bwMode="auto">
            <a:xfrm>
              <a:off x="6629400" y="5029200"/>
              <a:ext cx="2286000" cy="1676400"/>
            </a:xfrm>
            <a:prstGeom prst="wedgeRectCallout">
              <a:avLst>
                <a:gd name="adj1" fmla="val -113555"/>
                <a:gd name="adj2" fmla="val -123024"/>
              </a:avLst>
            </a:prstGeom>
            <a:solidFill>
              <a:schemeClr val="accent1"/>
            </a:solidFill>
            <a:ln w="9525" algn="ctr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629400" y="5105400"/>
              <a:ext cx="2286000" cy="1570038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Parents can only view posts by their student or posts and assignments sent by a teacher (no visibility into other students’ activity)</a:t>
              </a:r>
              <a:endParaRPr lang="en-US" sz="16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</p:grpSp>
      <p:grpSp>
        <p:nvGrpSpPr>
          <p:cNvPr id="36870" name="Group 15"/>
          <p:cNvGrpSpPr>
            <a:grpSpLocks/>
          </p:cNvGrpSpPr>
          <p:nvPr/>
        </p:nvGrpSpPr>
        <p:grpSpPr bwMode="auto">
          <a:xfrm>
            <a:off x="381000" y="4800600"/>
            <a:ext cx="1219200" cy="1752600"/>
            <a:chOff x="0" y="2895600"/>
            <a:chExt cx="1219200" cy="1752600"/>
          </a:xfrm>
        </p:grpSpPr>
        <p:sp>
          <p:nvSpPr>
            <p:cNvPr id="14" name="Rectangular Callout 17"/>
            <p:cNvSpPr>
              <a:spLocks noChangeArrowheads="1"/>
            </p:cNvSpPr>
            <p:nvPr/>
          </p:nvSpPr>
          <p:spPr bwMode="auto">
            <a:xfrm>
              <a:off x="42863" y="2895600"/>
              <a:ext cx="1143000" cy="1752600"/>
            </a:xfrm>
            <a:prstGeom prst="wedgeRectCallout">
              <a:avLst>
                <a:gd name="adj1" fmla="val 14750"/>
                <a:gd name="adj2" fmla="val -135338"/>
              </a:avLst>
            </a:prstGeom>
            <a:solidFill>
              <a:schemeClr val="accent1"/>
            </a:solidFill>
            <a:ln w="9525" algn="ctr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0" y="2971800"/>
              <a:ext cx="1219200" cy="1570038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Parents can send direct messages to teacher and/ or student</a:t>
              </a:r>
              <a:endParaRPr lang="en-US" sz="16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</p:grpSp>
      <p:grpSp>
        <p:nvGrpSpPr>
          <p:cNvPr id="36871" name="Group 16"/>
          <p:cNvGrpSpPr>
            <a:grpSpLocks/>
          </p:cNvGrpSpPr>
          <p:nvPr/>
        </p:nvGrpSpPr>
        <p:grpSpPr bwMode="auto">
          <a:xfrm>
            <a:off x="152400" y="1295400"/>
            <a:ext cx="2286000" cy="868363"/>
            <a:chOff x="228600" y="1600200"/>
            <a:chExt cx="2286000" cy="1738194"/>
          </a:xfrm>
        </p:grpSpPr>
        <p:sp>
          <p:nvSpPr>
            <p:cNvPr id="18" name="Rectangular Callout 17"/>
            <p:cNvSpPr>
              <a:spLocks noChangeArrowheads="1"/>
            </p:cNvSpPr>
            <p:nvPr/>
          </p:nvSpPr>
          <p:spPr bwMode="auto">
            <a:xfrm>
              <a:off x="228600" y="1600200"/>
              <a:ext cx="2286000" cy="1677817"/>
            </a:xfrm>
            <a:prstGeom prst="wedgeRectCallout">
              <a:avLst>
                <a:gd name="adj1" fmla="val 102260"/>
                <a:gd name="adj2" fmla="val -31986"/>
              </a:avLst>
            </a:prstGeom>
            <a:solidFill>
              <a:schemeClr val="accent1"/>
            </a:solidFill>
            <a:ln w="9525" algn="ctr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28600" y="1676464"/>
              <a:ext cx="2286000" cy="1661930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Parents can view  only their own students’ grades</a:t>
              </a:r>
              <a:endParaRPr lang="en-US" sz="16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</p:grpSp>
      <p:grpSp>
        <p:nvGrpSpPr>
          <p:cNvPr id="36872" name="Group 22"/>
          <p:cNvGrpSpPr>
            <a:grpSpLocks/>
          </p:cNvGrpSpPr>
          <p:nvPr/>
        </p:nvGrpSpPr>
        <p:grpSpPr bwMode="auto">
          <a:xfrm>
            <a:off x="7086600" y="2895600"/>
            <a:ext cx="1905000" cy="1219200"/>
            <a:chOff x="152400" y="5410200"/>
            <a:chExt cx="1905000" cy="1219200"/>
          </a:xfrm>
        </p:grpSpPr>
        <p:sp>
          <p:nvSpPr>
            <p:cNvPr id="21" name="Rectangular Callout 17"/>
            <p:cNvSpPr>
              <a:spLocks noChangeArrowheads="1"/>
            </p:cNvSpPr>
            <p:nvPr/>
          </p:nvSpPr>
          <p:spPr bwMode="auto">
            <a:xfrm>
              <a:off x="152400" y="5410200"/>
              <a:ext cx="1905000" cy="1219200"/>
            </a:xfrm>
            <a:prstGeom prst="wedgeRectCallout">
              <a:avLst>
                <a:gd name="adj1" fmla="val -68077"/>
                <a:gd name="adj2" fmla="val -25813"/>
              </a:avLst>
            </a:prstGeom>
            <a:solidFill>
              <a:schemeClr val="accent1"/>
            </a:solidFill>
            <a:ln w="9525" algn="ctr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28600" y="5486400"/>
              <a:ext cx="1752600" cy="107791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Parents are invited to a group by each of their students’ teachers.</a:t>
              </a:r>
              <a:endParaRPr lang="en-US" sz="16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2667000"/>
            <a:ext cx="79248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" name="Rectangular Callout 17"/>
          <p:cNvSpPr>
            <a:spLocks noChangeArrowheads="1"/>
          </p:cNvSpPr>
          <p:nvPr/>
        </p:nvSpPr>
        <p:spPr bwMode="auto">
          <a:xfrm>
            <a:off x="228600" y="1676400"/>
            <a:ext cx="3048000" cy="865188"/>
          </a:xfrm>
          <a:prstGeom prst="wedgeRectCallout">
            <a:avLst>
              <a:gd name="adj1" fmla="val 52419"/>
              <a:gd name="adj2" fmla="val 215298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37891" name="Title 10"/>
          <p:cNvSpPr>
            <a:spLocks noGrp="1"/>
          </p:cNvSpPr>
          <p:nvPr>
            <p:ph type="title"/>
          </p:nvPr>
        </p:nvSpPr>
        <p:spPr bwMode="auto">
          <a:xfrm>
            <a:off x="457200" y="860425"/>
            <a:ext cx="8229600" cy="6635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compatLnSpc="1">
            <a:prstTxWarp prst="textNoShape">
              <a:avLst/>
            </a:prstTxWarp>
          </a:bodyPr>
          <a:lstStyle/>
          <a:p>
            <a:r>
              <a:rPr lang="en-US" sz="3200" smtClean="0">
                <a:solidFill>
                  <a:srgbClr val="17539C"/>
                </a:solidFill>
                <a:latin typeface="Calibri" pitchFamily="34" charset="0"/>
              </a:rPr>
              <a:t>Post a Message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04800" y="1676400"/>
            <a:ext cx="2895600" cy="830263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rgbClr val="FFFFFF"/>
                </a:solidFill>
                <a:latin typeface="Calibri"/>
                <a:cs typeface="Calibri"/>
              </a:rPr>
              <a:t>Embed videos, attach files, links or any documents from your Edmodo Library collection</a:t>
            </a:r>
            <a:endParaRPr lang="en-US" sz="16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51" name="Rectangular Callout 17"/>
          <p:cNvSpPr>
            <a:spLocks noChangeArrowheads="1"/>
          </p:cNvSpPr>
          <p:nvPr/>
        </p:nvSpPr>
        <p:spPr bwMode="auto">
          <a:xfrm>
            <a:off x="533400" y="5410200"/>
            <a:ext cx="3048000" cy="1093788"/>
          </a:xfrm>
          <a:prstGeom prst="wedgeRectCallout">
            <a:avLst>
              <a:gd name="adj1" fmla="val -4634"/>
              <a:gd name="adj2" fmla="val -107138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9600" y="5486400"/>
            <a:ext cx="2895600" cy="830263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rgbClr val="FFFFFF"/>
                </a:solidFill>
                <a:latin typeface="Calibri"/>
                <a:cs typeface="Calibri"/>
              </a:rPr>
              <a:t>Send a message to a group, or post direct messages to specific students or teacher connections</a:t>
            </a:r>
            <a:endParaRPr lang="en-US" sz="16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52" name="Rectangular Callout 17"/>
          <p:cNvSpPr>
            <a:spLocks noChangeArrowheads="1"/>
          </p:cNvSpPr>
          <p:nvPr/>
        </p:nvSpPr>
        <p:spPr bwMode="auto">
          <a:xfrm>
            <a:off x="6172200" y="1600200"/>
            <a:ext cx="2590800" cy="865188"/>
          </a:xfrm>
          <a:prstGeom prst="wedgeRectCallout">
            <a:avLst>
              <a:gd name="adj1" fmla="val -28137"/>
              <a:gd name="adj2" fmla="val 78295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248400" y="1701800"/>
            <a:ext cx="2438400" cy="58420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rgbClr val="FFFFFF"/>
                </a:solidFill>
                <a:latin typeface="Calibri"/>
                <a:cs typeface="Calibri"/>
              </a:rPr>
              <a:t>Select to post a note, alert, assignment or poll</a:t>
            </a:r>
            <a:endParaRPr lang="en-US" sz="16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12" name="Rectangular Callout 17"/>
          <p:cNvSpPr>
            <a:spLocks noChangeArrowheads="1"/>
          </p:cNvSpPr>
          <p:nvPr/>
        </p:nvSpPr>
        <p:spPr bwMode="auto">
          <a:xfrm>
            <a:off x="4191000" y="5257800"/>
            <a:ext cx="3505200" cy="1371600"/>
          </a:xfrm>
          <a:prstGeom prst="wedgeRectCallout">
            <a:avLst>
              <a:gd name="adj1" fmla="val -87788"/>
              <a:gd name="adj2" fmla="val -123763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43400" y="5391150"/>
            <a:ext cx="3203575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24" grpId="0"/>
      <p:bldP spid="51" grpId="0" animBg="1"/>
      <p:bldP spid="22" grpId="0"/>
      <p:bldP spid="52" grpId="0" animBg="1"/>
      <p:bldP spid="53" grpId="0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875" y="1524000"/>
            <a:ext cx="8416925" cy="4792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4" name="Title 10"/>
          <p:cNvSpPr>
            <a:spLocks noGrp="1"/>
          </p:cNvSpPr>
          <p:nvPr>
            <p:ph type="title"/>
          </p:nvPr>
        </p:nvSpPr>
        <p:spPr bwMode="auto">
          <a:xfrm>
            <a:off x="457200" y="838200"/>
            <a:ext cx="8229600" cy="6635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compatLnSpc="1">
            <a:prstTxWarp prst="textNoShape">
              <a:avLst/>
            </a:prstTxWarp>
          </a:bodyPr>
          <a:lstStyle/>
          <a:p>
            <a:r>
              <a:rPr lang="en-US" sz="3200" smtClean="0">
                <a:solidFill>
                  <a:srgbClr val="17539C"/>
                </a:solidFill>
                <a:latin typeface="Calibri" pitchFamily="34" charset="0"/>
              </a:rPr>
              <a:t>Edmodo Library</a:t>
            </a:r>
          </a:p>
        </p:txBody>
      </p:sp>
      <p:grpSp>
        <p:nvGrpSpPr>
          <p:cNvPr id="38915" name="Group 12"/>
          <p:cNvGrpSpPr>
            <a:grpSpLocks/>
          </p:cNvGrpSpPr>
          <p:nvPr/>
        </p:nvGrpSpPr>
        <p:grpSpPr bwMode="auto">
          <a:xfrm>
            <a:off x="6781800" y="4724400"/>
            <a:ext cx="2209800" cy="1143000"/>
            <a:chOff x="6019800" y="5791200"/>
            <a:chExt cx="2362200" cy="914400"/>
          </a:xfrm>
        </p:grpSpPr>
        <p:sp>
          <p:nvSpPr>
            <p:cNvPr id="10" name="Rectangular Callout 17"/>
            <p:cNvSpPr>
              <a:spLocks noChangeArrowheads="1"/>
            </p:cNvSpPr>
            <p:nvPr/>
          </p:nvSpPr>
          <p:spPr bwMode="auto">
            <a:xfrm>
              <a:off x="6019800" y="5791200"/>
              <a:ext cx="2362200" cy="914400"/>
            </a:xfrm>
            <a:prstGeom prst="wedgeRectCallout">
              <a:avLst>
                <a:gd name="adj1" fmla="val -67475"/>
                <a:gd name="adj2" fmla="val -38132"/>
              </a:avLst>
            </a:prstGeom>
            <a:solidFill>
              <a:schemeClr val="accent1"/>
            </a:solidFill>
            <a:ln w="9525" algn="ctr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dirty="0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6172528" y="5943600"/>
              <a:ext cx="2056743" cy="584200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srgbClr val="FFFFFF"/>
                  </a:solidFill>
                  <a:latin typeface="Calibri"/>
                  <a:cs typeface="Calibri"/>
                </a:rPr>
                <a:t>Unlimited </a:t>
              </a:r>
              <a:r>
                <a:rPr lang="en-US" sz="1600" dirty="0">
                  <a:solidFill>
                    <a:srgbClr val="FFFFFF"/>
                  </a:solidFill>
                  <a:latin typeface="Calibri"/>
                  <a:cs typeface="Calibri"/>
                </a:rPr>
                <a:t>Storage, </a:t>
              </a:r>
              <a:endParaRPr lang="en-US" sz="1600" dirty="0">
                <a:solidFill>
                  <a:srgbClr val="FFFFFF"/>
                </a:solidFill>
                <a:latin typeface="Calibri"/>
                <a:cs typeface="Calibri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srgbClr val="FFFFFF"/>
                  </a:solidFill>
                  <a:latin typeface="Calibri"/>
                  <a:cs typeface="Calibri"/>
                </a:rPr>
                <a:t>a</a:t>
              </a:r>
              <a:r>
                <a:rPr lang="en-US" sz="1600" dirty="0">
                  <a:solidFill>
                    <a:srgbClr val="FFFFFF"/>
                  </a:solidFill>
                  <a:latin typeface="Calibri"/>
                  <a:cs typeface="Calibri"/>
                </a:rPr>
                <a:t>ccessible anywhere!</a:t>
              </a:r>
              <a:endParaRPr lang="en-US" sz="1600" dirty="0">
                <a:latin typeface="Calibri"/>
                <a:cs typeface="Calibri"/>
              </a:endParaRPr>
            </a:p>
          </p:txBody>
        </p:sp>
      </p:grpSp>
      <p:grpSp>
        <p:nvGrpSpPr>
          <p:cNvPr id="38916" name="Group 11"/>
          <p:cNvGrpSpPr>
            <a:grpSpLocks/>
          </p:cNvGrpSpPr>
          <p:nvPr/>
        </p:nvGrpSpPr>
        <p:grpSpPr bwMode="auto">
          <a:xfrm>
            <a:off x="228600" y="4648200"/>
            <a:ext cx="2362200" cy="1077913"/>
            <a:chOff x="457200" y="5410200"/>
            <a:chExt cx="2362200" cy="1077218"/>
          </a:xfrm>
        </p:grpSpPr>
        <p:sp>
          <p:nvSpPr>
            <p:cNvPr id="4" name="Rectangular Callout 17"/>
            <p:cNvSpPr>
              <a:spLocks noChangeArrowheads="1"/>
            </p:cNvSpPr>
            <p:nvPr/>
          </p:nvSpPr>
          <p:spPr bwMode="auto">
            <a:xfrm>
              <a:off x="457200" y="5410200"/>
              <a:ext cx="2362200" cy="913810"/>
            </a:xfrm>
            <a:prstGeom prst="wedgeRectCallout">
              <a:avLst>
                <a:gd name="adj1" fmla="val -19910"/>
                <a:gd name="adj2" fmla="val -94534"/>
              </a:avLst>
            </a:prstGeom>
            <a:solidFill>
              <a:schemeClr val="accent1"/>
            </a:solidFill>
            <a:ln w="9525" algn="ctr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dirty="0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57200" y="5410200"/>
              <a:ext cx="2209800" cy="1077218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srgbClr val="FFFFFF"/>
                  </a:solidFill>
                  <a:latin typeface="Calibri"/>
                  <a:cs typeface="Calibri"/>
                </a:rPr>
                <a:t>Organize  library into folders and share files and folders with groups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dirty="0">
                <a:latin typeface="Calibri"/>
                <a:cs typeface="Calibri"/>
              </a:endParaRPr>
            </a:p>
          </p:txBody>
        </p:sp>
      </p:grpSp>
      <p:grpSp>
        <p:nvGrpSpPr>
          <p:cNvPr id="38917" name="Group 10"/>
          <p:cNvGrpSpPr>
            <a:grpSpLocks/>
          </p:cNvGrpSpPr>
          <p:nvPr/>
        </p:nvGrpSpPr>
        <p:grpSpPr bwMode="auto">
          <a:xfrm>
            <a:off x="3657600" y="674688"/>
            <a:ext cx="2362200" cy="1077912"/>
            <a:chOff x="6324600" y="609600"/>
            <a:chExt cx="2362200" cy="1077218"/>
          </a:xfrm>
        </p:grpSpPr>
        <p:sp>
          <p:nvSpPr>
            <p:cNvPr id="6" name="Rectangular Callout 17"/>
            <p:cNvSpPr>
              <a:spLocks noChangeArrowheads="1"/>
            </p:cNvSpPr>
            <p:nvPr/>
          </p:nvSpPr>
          <p:spPr bwMode="auto">
            <a:xfrm>
              <a:off x="6324600" y="609600"/>
              <a:ext cx="2362200" cy="913811"/>
            </a:xfrm>
            <a:prstGeom prst="wedgeRectCallout">
              <a:avLst>
                <a:gd name="adj1" fmla="val -124791"/>
                <a:gd name="adj2" fmla="val 74014"/>
              </a:avLst>
            </a:prstGeom>
            <a:solidFill>
              <a:schemeClr val="accent1"/>
            </a:solidFill>
            <a:ln w="9525" algn="ctr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dirty="0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400800" y="609600"/>
              <a:ext cx="2209800" cy="1077218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srgbClr val="FFFFFF"/>
                  </a:solidFill>
                  <a:latin typeface="Calibri"/>
                  <a:cs typeface="Calibri"/>
                </a:rPr>
                <a:t>Upload, store and edit content to your personal library 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dirty="0">
                <a:latin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itle 10"/>
          <p:cNvSpPr>
            <a:spLocks noGrp="1"/>
          </p:cNvSpPr>
          <p:nvPr>
            <p:ph type="title"/>
          </p:nvPr>
        </p:nvSpPr>
        <p:spPr bwMode="auto">
          <a:xfrm>
            <a:off x="457200" y="838200"/>
            <a:ext cx="8229600" cy="6635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compatLnSpc="1">
            <a:prstTxWarp prst="textNoShape">
              <a:avLst/>
            </a:prstTxWarp>
          </a:bodyPr>
          <a:lstStyle/>
          <a:p>
            <a:r>
              <a:rPr lang="en-US" sz="3200" smtClean="0">
                <a:solidFill>
                  <a:srgbClr val="17539C"/>
                </a:solidFill>
                <a:latin typeface="Calibri" pitchFamily="34" charset="0"/>
              </a:rPr>
              <a:t>Create an Assignment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2100" y="1547820"/>
            <a:ext cx="5575300" cy="25669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9" descr="Homework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4600" y="4089400"/>
            <a:ext cx="6400800" cy="26035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Rectangular Callout 17"/>
          <p:cNvSpPr>
            <a:spLocks noChangeArrowheads="1"/>
          </p:cNvSpPr>
          <p:nvPr/>
        </p:nvSpPr>
        <p:spPr bwMode="auto">
          <a:xfrm>
            <a:off x="381000" y="4648200"/>
            <a:ext cx="1752600" cy="1752600"/>
          </a:xfrm>
          <a:prstGeom prst="wedgeRectCallout">
            <a:avLst>
              <a:gd name="adj1" fmla="val 104966"/>
              <a:gd name="adj2" fmla="val -30088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7200" y="4770438"/>
            <a:ext cx="1524000" cy="1477962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FFFFFF"/>
                </a:solidFill>
                <a:latin typeface="Calibri"/>
                <a:cs typeface="Calibri"/>
              </a:rPr>
              <a:t>View and grade assignments as students turn them in</a:t>
            </a:r>
            <a:endParaRPr lang="en-US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12" name="Rectangular Callout 17"/>
          <p:cNvSpPr>
            <a:spLocks noChangeArrowheads="1"/>
          </p:cNvSpPr>
          <p:nvPr/>
        </p:nvSpPr>
        <p:spPr bwMode="auto">
          <a:xfrm>
            <a:off x="6781800" y="1524000"/>
            <a:ext cx="1905000" cy="1600200"/>
          </a:xfrm>
          <a:prstGeom prst="wedgeRectCallout">
            <a:avLst>
              <a:gd name="adj1" fmla="val -111937"/>
              <a:gd name="adj2" fmla="val -12297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58000" y="1570038"/>
            <a:ext cx="1752600" cy="1477962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FFFFFF"/>
                </a:solidFill>
                <a:latin typeface="Calibri"/>
                <a:cs typeface="Calibri"/>
              </a:rPr>
              <a:t>Click “Load Assignment” to easily pull up a previously given assignment</a:t>
            </a:r>
            <a:endParaRPr lang="en-US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/>
      <p:bldP spid="12" grpId="0" animBg="1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0"/>
          <p:cNvSpPr>
            <a:spLocks noGrp="1"/>
          </p:cNvSpPr>
          <p:nvPr>
            <p:ph type="title"/>
          </p:nvPr>
        </p:nvSpPr>
        <p:spPr bwMode="auto">
          <a:xfrm>
            <a:off x="457200" y="990600"/>
            <a:ext cx="8229600" cy="6635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compatLnSpc="1">
            <a:prstTxWarp prst="textNoShape">
              <a:avLst/>
            </a:prstTxWarp>
          </a:bodyPr>
          <a:lstStyle/>
          <a:p>
            <a:r>
              <a:rPr lang="en-US" sz="3200" smtClean="0">
                <a:solidFill>
                  <a:srgbClr val="17539C"/>
                </a:solidFill>
                <a:latin typeface="Calibri" pitchFamily="34" charset="0"/>
              </a:rPr>
              <a:t>What is Edmodo?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4953000" cy="4495800"/>
          </a:xfrm>
        </p:spPr>
        <p:txBody>
          <a:bodyPr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1F497D"/>
              </a:buClr>
              <a:buSzPct val="100000"/>
              <a:buFontTx/>
              <a:buBlip>
                <a:blip r:embed="rId3"/>
              </a:buBlip>
              <a:defRPr/>
            </a:pPr>
            <a:r>
              <a:rPr lang="en-US" sz="2400" dirty="0" smtClean="0">
                <a:solidFill>
                  <a:sysClr val="windowText" lastClr="000000"/>
                </a:solidFill>
                <a:ea typeface="+mn-ea"/>
                <a:cs typeface="+mn-cs"/>
              </a:rPr>
              <a:t>Free </a:t>
            </a:r>
            <a:r>
              <a:rPr lang="en-US" sz="2400" dirty="0">
                <a:solidFill>
                  <a:sysClr val="windowText" lastClr="000000"/>
                </a:solidFill>
                <a:ea typeface="+mn-ea"/>
                <a:cs typeface="+mn-cs"/>
              </a:rPr>
              <a:t>social learning network for teachers, students, schools and </a:t>
            </a:r>
            <a:r>
              <a:rPr lang="en-US" sz="2400" dirty="0" smtClean="0">
                <a:solidFill>
                  <a:sysClr val="windowText" lastClr="000000"/>
                </a:solidFill>
                <a:ea typeface="+mn-ea"/>
                <a:cs typeface="+mn-cs"/>
              </a:rPr>
              <a:t>districts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1F497D"/>
              </a:buClr>
              <a:buSzPct val="100000"/>
              <a:buFontTx/>
              <a:buBlip>
                <a:blip r:embed="rId3"/>
              </a:buBlip>
              <a:defRPr/>
            </a:pPr>
            <a:r>
              <a:rPr lang="en-US" sz="2400" dirty="0" smtClean="0">
                <a:solidFill>
                  <a:sysClr val="windowText" lastClr="000000"/>
                </a:solidFill>
                <a:latin typeface="Calibri" pitchFamily="34" charset="0"/>
                <a:ea typeface="ＭＳ Ｐゴシック"/>
                <a:cs typeface="Calibri" pitchFamily="34" charset="0"/>
                <a:sym typeface="Arial Bold" charset="0"/>
              </a:rPr>
              <a:t>Provides </a:t>
            </a:r>
            <a:r>
              <a:rPr lang="en-US" sz="2400" dirty="0">
                <a:solidFill>
                  <a:sysClr val="windowText" lastClr="000000"/>
                </a:solidFill>
                <a:latin typeface="Calibri" pitchFamily="34" charset="0"/>
                <a:ea typeface="ＭＳ Ｐゴシック"/>
                <a:cs typeface="Calibri" pitchFamily="34" charset="0"/>
                <a:sym typeface="Arial Bold" charset="0"/>
              </a:rPr>
              <a:t>an engaging platform for blended learning and safe, productive social </a:t>
            </a:r>
            <a:r>
              <a:rPr lang="en-US" sz="2400" dirty="0" smtClean="0">
                <a:solidFill>
                  <a:sysClr val="windowText" lastClr="000000"/>
                </a:solidFill>
                <a:latin typeface="Calibri" pitchFamily="34" charset="0"/>
                <a:ea typeface="ＭＳ Ｐゴシック"/>
                <a:cs typeface="Calibri" pitchFamily="34" charset="0"/>
                <a:sym typeface="Arial Bold" charset="0"/>
              </a:rPr>
              <a:t>networking</a:t>
            </a:r>
            <a:endParaRPr lang="en-US" sz="2400" dirty="0">
              <a:solidFill>
                <a:sysClr val="windowText" lastClr="000000"/>
              </a:solidFill>
              <a:ea typeface="+mn-ea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1F497D"/>
              </a:buClr>
              <a:buSzPct val="100000"/>
              <a:buFontTx/>
              <a:buBlip>
                <a:blip r:embed="rId3"/>
              </a:buBlip>
              <a:defRPr/>
            </a:pPr>
            <a:r>
              <a:rPr lang="en-US" sz="2400" dirty="0">
                <a:solidFill>
                  <a:sysClr val="windowText" lastClr="000000"/>
                </a:solidFill>
                <a:ea typeface="+mn-ea"/>
                <a:cs typeface="+mn-cs"/>
              </a:rPr>
              <a:t> Safe and easy way </a:t>
            </a:r>
            <a:r>
              <a:rPr lang="en-US" sz="2400" dirty="0" smtClean="0">
                <a:solidFill>
                  <a:sysClr val="windowText" lastClr="000000"/>
                </a:solidFill>
                <a:ea typeface="+mn-ea"/>
                <a:cs typeface="+mn-cs"/>
              </a:rPr>
              <a:t>to: 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buSzPct val="100000"/>
              <a:buFont typeface="Lucida Grande"/>
              <a:buChar char="−"/>
              <a:defRPr/>
            </a:pPr>
            <a:r>
              <a:rPr lang="en-US" sz="2000" dirty="0" smtClean="0">
                <a:solidFill>
                  <a:sysClr val="windowText" lastClr="000000"/>
                </a:solidFill>
                <a:ea typeface="+mn-ea"/>
                <a:cs typeface="+mn-cs"/>
              </a:rPr>
              <a:t>Connect</a:t>
            </a:r>
            <a:endParaRPr lang="en-US" sz="2000" dirty="0">
              <a:solidFill>
                <a:sysClr val="windowText" lastClr="000000"/>
              </a:solidFill>
              <a:ea typeface="+mn-ea"/>
              <a:cs typeface="+mn-cs"/>
            </a:endParaRPr>
          </a:p>
          <a:p>
            <a:pPr lvl="1" fontAlgn="auto">
              <a:spcBef>
                <a:spcPts val="0"/>
              </a:spcBef>
              <a:spcAft>
                <a:spcPts val="0"/>
              </a:spcAft>
              <a:buSzPct val="100000"/>
              <a:buFont typeface="Lucida Grande"/>
              <a:buChar char="−"/>
              <a:defRPr/>
            </a:pPr>
            <a:r>
              <a:rPr lang="en-US" sz="2000" dirty="0">
                <a:solidFill>
                  <a:sysClr val="windowText" lastClr="000000"/>
                </a:solidFill>
                <a:ea typeface="+mn-ea"/>
                <a:cs typeface="+mn-cs"/>
              </a:rPr>
              <a:t>Exchange ideas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buSzPct val="100000"/>
              <a:buFont typeface="Lucida Grande"/>
              <a:buChar char="−"/>
              <a:defRPr/>
            </a:pPr>
            <a:r>
              <a:rPr lang="en-US" sz="2000" dirty="0">
                <a:solidFill>
                  <a:sysClr val="windowText" lastClr="000000"/>
                </a:solidFill>
                <a:ea typeface="+mn-ea"/>
                <a:cs typeface="+mn-cs"/>
              </a:rPr>
              <a:t>Share content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buSzPct val="100000"/>
              <a:buFont typeface="Lucida Grande"/>
              <a:buChar char="−"/>
              <a:defRPr/>
            </a:pPr>
            <a:r>
              <a:rPr lang="en-US" sz="2000" dirty="0">
                <a:solidFill>
                  <a:sysClr val="windowText" lastClr="000000"/>
                </a:solidFill>
                <a:ea typeface="+mn-ea"/>
                <a:cs typeface="+mn-cs"/>
              </a:rPr>
              <a:t>Access homework, grades and school notices</a:t>
            </a:r>
            <a:r>
              <a:rPr lang="en-US" sz="2000" dirty="0" smtClean="0">
                <a:solidFill>
                  <a:sysClr val="windowText" lastClr="000000"/>
                </a:solidFill>
                <a:ea typeface="+mn-ea"/>
                <a:cs typeface="+mn-cs"/>
              </a:rPr>
              <a:t>.</a:t>
            </a:r>
            <a:endParaRPr lang="en-US" sz="2000" dirty="0">
              <a:solidFill>
                <a:sysClr val="windowText" lastClr="000000"/>
              </a:solidFill>
              <a:ea typeface="+mn-ea"/>
              <a:cs typeface="+mn-cs"/>
            </a:endParaRPr>
          </a:p>
        </p:txBody>
      </p:sp>
      <p:pic>
        <p:nvPicPr>
          <p:cNvPr id="11" name="Picture 10" descr="140px_Math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49900" y="1554163"/>
            <a:ext cx="1027113" cy="1027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br" rotWithShape="0">
              <a:srgbClr val="808080">
                <a:alpha val="42999"/>
              </a:srgbClr>
            </a:outerShdw>
          </a:effectLst>
        </p:spPr>
      </p:pic>
      <p:pic>
        <p:nvPicPr>
          <p:cNvPr id="13" name="Picture 12" descr="140px_LanguageArts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7500" y="4449763"/>
            <a:ext cx="1112838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br" rotWithShape="0">
              <a:srgbClr val="808080">
                <a:alpha val="42999"/>
              </a:srgbClr>
            </a:outerShdw>
          </a:effectLst>
        </p:spPr>
      </p:pic>
      <p:pic>
        <p:nvPicPr>
          <p:cNvPr id="14" name="Picture 13" descr="140px_Arts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45100" y="2620963"/>
            <a:ext cx="1573213" cy="157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br" rotWithShape="0">
              <a:srgbClr val="808080">
                <a:alpha val="42999"/>
              </a:srgbClr>
            </a:outerShdw>
          </a:effectLst>
        </p:spPr>
      </p:pic>
      <p:pic>
        <p:nvPicPr>
          <p:cNvPr id="15" name="Picture 14" descr="140px_Computer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40500" y="3632200"/>
            <a:ext cx="1198563" cy="119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br" rotWithShape="0">
              <a:srgbClr val="808080">
                <a:alpha val="42999"/>
              </a:srgbClr>
            </a:outerShdw>
          </a:effectLst>
        </p:spPr>
      </p:pic>
      <p:pic>
        <p:nvPicPr>
          <p:cNvPr id="16" name="Picture 15" descr="140px_SpecialEd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629400" y="2024063"/>
            <a:ext cx="1112838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br" rotWithShape="0">
              <a:srgbClr val="808080">
                <a:alpha val="42999"/>
              </a:srgbClr>
            </a:outerShdw>
          </a:effectLst>
        </p:spPr>
      </p:pic>
      <p:pic>
        <p:nvPicPr>
          <p:cNvPr id="17" name="Picture 16" descr="140px_Vocational.pn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835900" y="1554163"/>
            <a:ext cx="1112838" cy="111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br" rotWithShape="0">
              <a:srgbClr val="808080">
                <a:alpha val="42999"/>
              </a:srgbClr>
            </a:outerShdw>
          </a:effectLst>
        </p:spPr>
      </p:pic>
      <p:pic>
        <p:nvPicPr>
          <p:cNvPr id="18" name="Picture 17" descr="140px_Science.png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875588" y="4525963"/>
            <a:ext cx="1027112" cy="1027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br" rotWithShape="0">
              <a:srgbClr val="808080">
                <a:alpha val="42999"/>
              </a:srgbClr>
            </a:outerShdw>
          </a:effectLst>
        </p:spPr>
      </p:pic>
      <p:pic>
        <p:nvPicPr>
          <p:cNvPr id="19" name="Picture 18" descr="140px_SocialStudies.png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912100" y="3154363"/>
            <a:ext cx="941388" cy="94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br" rotWithShape="0">
              <a:srgbClr val="808080">
                <a:alpha val="42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itle 10"/>
          <p:cNvSpPr>
            <a:spLocks noGrp="1"/>
          </p:cNvSpPr>
          <p:nvPr>
            <p:ph type="title"/>
          </p:nvPr>
        </p:nvSpPr>
        <p:spPr bwMode="auto">
          <a:xfrm>
            <a:off x="457200" y="838200"/>
            <a:ext cx="8229600" cy="6635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compatLnSpc="1">
            <a:prstTxWarp prst="textNoShape">
              <a:avLst/>
            </a:prstTxWarp>
          </a:bodyPr>
          <a:lstStyle/>
          <a:p>
            <a:r>
              <a:rPr lang="en-US" sz="3200" smtClean="0">
                <a:solidFill>
                  <a:srgbClr val="17539C"/>
                </a:solidFill>
                <a:latin typeface="Calibri" pitchFamily="34" charset="0"/>
              </a:rPr>
              <a:t>Grading Assignments</a:t>
            </a:r>
          </a:p>
        </p:txBody>
      </p:sp>
      <p:pic>
        <p:nvPicPr>
          <p:cNvPr id="41986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676400"/>
            <a:ext cx="8077200" cy="408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ular Callout 17"/>
          <p:cNvSpPr>
            <a:spLocks noChangeArrowheads="1"/>
          </p:cNvSpPr>
          <p:nvPr/>
        </p:nvSpPr>
        <p:spPr bwMode="auto">
          <a:xfrm>
            <a:off x="152400" y="5181600"/>
            <a:ext cx="3810000" cy="1447800"/>
          </a:xfrm>
          <a:prstGeom prst="wedgeRectCallout">
            <a:avLst>
              <a:gd name="adj1" fmla="val 34077"/>
              <a:gd name="adj2" fmla="val -98119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7" name="Rectangular Callout 17"/>
          <p:cNvSpPr>
            <a:spLocks noChangeArrowheads="1"/>
          </p:cNvSpPr>
          <p:nvPr/>
        </p:nvSpPr>
        <p:spPr bwMode="auto">
          <a:xfrm>
            <a:off x="6705600" y="3276600"/>
            <a:ext cx="2209800" cy="1447800"/>
          </a:xfrm>
          <a:prstGeom prst="wedgeRectCallout">
            <a:avLst>
              <a:gd name="adj1" fmla="val -100188"/>
              <a:gd name="adj2" fmla="val -24120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5257800"/>
            <a:ext cx="3733800" cy="132397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rgbClr val="FFFFFF"/>
                </a:solidFill>
                <a:latin typeface="Calibri"/>
                <a:cs typeface="Calibri"/>
              </a:rPr>
              <a:t>Comments allow you to provide feedback on assignments and students are notified immediately.  Students can also comment back and a permanent record is kept for reference. </a:t>
            </a:r>
            <a:endParaRPr lang="en-US" sz="16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629400" y="3276600"/>
            <a:ext cx="22098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rgbClr val="FFFFFF"/>
                </a:solidFill>
                <a:latin typeface="Calibri" pitchFamily="34" charset="0"/>
              </a:rPr>
              <a:t>Students can attach documents, links or embed video, avoiding paper or use of thumb drives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itle 10"/>
          <p:cNvSpPr>
            <a:spLocks noGrp="1"/>
          </p:cNvSpPr>
          <p:nvPr>
            <p:ph type="title"/>
          </p:nvPr>
        </p:nvSpPr>
        <p:spPr bwMode="auto">
          <a:xfrm>
            <a:off x="457200" y="838200"/>
            <a:ext cx="8229600" cy="6635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compatLnSpc="1">
            <a:prstTxWarp prst="textNoShape">
              <a:avLst/>
            </a:prstTxWarp>
          </a:bodyPr>
          <a:lstStyle/>
          <a:p>
            <a:r>
              <a:rPr lang="en-US" sz="3200" smtClean="0">
                <a:solidFill>
                  <a:srgbClr val="17539C"/>
                </a:solidFill>
                <a:latin typeface="Calibri" pitchFamily="34" charset="0"/>
              </a:rPr>
              <a:t>Create a Quiz</a:t>
            </a:r>
          </a:p>
        </p:txBody>
      </p:sp>
      <p:pic>
        <p:nvPicPr>
          <p:cNvPr id="9" name="Picture 8" descr="Screen shot 2011-09-28 at 11.14.32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275" y="1727200"/>
            <a:ext cx="5559425" cy="1490663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Rounded Rectangle 13"/>
          <p:cNvSpPr/>
          <p:nvPr/>
        </p:nvSpPr>
        <p:spPr>
          <a:xfrm>
            <a:off x="2979670" y="2175257"/>
            <a:ext cx="670438" cy="251460"/>
          </a:xfrm>
          <a:prstGeom prst="roundRect">
            <a:avLst/>
          </a:prstGeom>
          <a:noFill/>
          <a:ln w="571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4301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888" y="4267200"/>
            <a:ext cx="8037512" cy="225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3015" name="Group 35"/>
          <p:cNvGrpSpPr>
            <a:grpSpLocks/>
          </p:cNvGrpSpPr>
          <p:nvPr/>
        </p:nvGrpSpPr>
        <p:grpSpPr bwMode="auto">
          <a:xfrm>
            <a:off x="4953000" y="2362200"/>
            <a:ext cx="2209800" cy="990600"/>
            <a:chOff x="6705600" y="3429000"/>
            <a:chExt cx="2209800" cy="990600"/>
          </a:xfrm>
        </p:grpSpPr>
        <p:sp>
          <p:nvSpPr>
            <p:cNvPr id="22" name="Rectangular Callout 17"/>
            <p:cNvSpPr>
              <a:spLocks noChangeArrowheads="1"/>
            </p:cNvSpPr>
            <p:nvPr/>
          </p:nvSpPr>
          <p:spPr bwMode="auto">
            <a:xfrm>
              <a:off x="6705600" y="3429000"/>
              <a:ext cx="2209800" cy="990600"/>
            </a:xfrm>
            <a:prstGeom prst="wedgeRectCallout">
              <a:avLst>
                <a:gd name="adj1" fmla="val -100188"/>
                <a:gd name="adj2" fmla="val -24120"/>
              </a:avLst>
            </a:prstGeom>
            <a:solidFill>
              <a:schemeClr val="accent1"/>
            </a:solidFill>
            <a:ln w="9525" algn="ctr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43025" name="TextBox 15"/>
            <p:cNvSpPr>
              <a:spLocks noChangeArrowheads="1"/>
            </p:cNvSpPr>
            <p:nvPr/>
          </p:nvSpPr>
          <p:spPr bwMode="auto">
            <a:xfrm>
              <a:off x="6842756" y="3528536"/>
              <a:ext cx="2072644" cy="738664"/>
            </a:xfrm>
            <a:prstGeom prst="wedgeRectCallout">
              <a:avLst>
                <a:gd name="adj1" fmla="val -20833"/>
                <a:gd name="adj2" fmla="val 62500"/>
              </a:avLst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  <a:latin typeface="Calibri" pitchFamily="34" charset="0"/>
                </a:rPr>
                <a:t>Select to create a new quiz or load a previously created one</a:t>
              </a:r>
            </a:p>
          </p:txBody>
        </p:sp>
      </p:grpSp>
      <p:sp>
        <p:nvSpPr>
          <p:cNvPr id="33" name="Rectangular Callout 17"/>
          <p:cNvSpPr>
            <a:spLocks noChangeArrowheads="1"/>
          </p:cNvSpPr>
          <p:nvPr/>
        </p:nvSpPr>
        <p:spPr bwMode="auto">
          <a:xfrm>
            <a:off x="3657600" y="3810000"/>
            <a:ext cx="1676400" cy="457200"/>
          </a:xfrm>
          <a:prstGeom prst="wedgeRectCallout">
            <a:avLst>
              <a:gd name="adj1" fmla="val 80573"/>
              <a:gd name="adj2" fmla="val 71561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34" name="Rectangular Callout 17"/>
          <p:cNvSpPr>
            <a:spLocks noChangeArrowheads="1"/>
          </p:cNvSpPr>
          <p:nvPr/>
        </p:nvSpPr>
        <p:spPr bwMode="auto">
          <a:xfrm>
            <a:off x="76200" y="3733800"/>
            <a:ext cx="1981200" cy="381000"/>
          </a:xfrm>
          <a:prstGeom prst="wedgeRectCallout">
            <a:avLst>
              <a:gd name="adj1" fmla="val 37200"/>
              <a:gd name="adj2" fmla="val 118904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35" name="Rectangular Callout 17"/>
          <p:cNvSpPr>
            <a:spLocks noChangeArrowheads="1"/>
          </p:cNvSpPr>
          <p:nvPr/>
        </p:nvSpPr>
        <p:spPr bwMode="auto">
          <a:xfrm>
            <a:off x="6172200" y="3505200"/>
            <a:ext cx="2209800" cy="685800"/>
          </a:xfrm>
          <a:prstGeom prst="wedgeRectCallout">
            <a:avLst>
              <a:gd name="adj1" fmla="val -1070"/>
              <a:gd name="adj2" fmla="val 151074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43019" name="TextBox 28"/>
          <p:cNvSpPr txBox="1">
            <a:spLocks noChangeArrowheads="1"/>
          </p:cNvSpPr>
          <p:nvPr/>
        </p:nvSpPr>
        <p:spPr bwMode="auto">
          <a:xfrm>
            <a:off x="6248400" y="3581400"/>
            <a:ext cx="2073275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latin typeface="Calibri" pitchFamily="34" charset="0"/>
              </a:rPr>
              <a:t>Write directions or a message</a:t>
            </a:r>
          </a:p>
        </p:txBody>
      </p:sp>
      <p:sp>
        <p:nvSpPr>
          <p:cNvPr id="37" name="Rectangular Callout 17"/>
          <p:cNvSpPr>
            <a:spLocks noChangeArrowheads="1"/>
          </p:cNvSpPr>
          <p:nvPr/>
        </p:nvSpPr>
        <p:spPr bwMode="auto">
          <a:xfrm>
            <a:off x="4953000" y="5334000"/>
            <a:ext cx="2209800" cy="685800"/>
          </a:xfrm>
          <a:prstGeom prst="wedgeRectCallout">
            <a:avLst>
              <a:gd name="adj1" fmla="val 49932"/>
              <a:gd name="adj2" fmla="val 72004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43021" name="TextBox 31"/>
          <p:cNvSpPr txBox="1">
            <a:spLocks noChangeArrowheads="1"/>
          </p:cNvSpPr>
          <p:nvPr/>
        </p:nvSpPr>
        <p:spPr bwMode="auto">
          <a:xfrm>
            <a:off x="5029200" y="5389563"/>
            <a:ext cx="20732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latin typeface="Calibri" pitchFamily="34" charset="0"/>
              </a:rPr>
              <a:t>Allow students to see their results</a:t>
            </a:r>
          </a:p>
        </p:txBody>
      </p:sp>
      <p:sp>
        <p:nvSpPr>
          <p:cNvPr id="43022" name="TextBox 20"/>
          <p:cNvSpPr txBox="1">
            <a:spLocks noChangeArrowheads="1"/>
          </p:cNvSpPr>
          <p:nvPr/>
        </p:nvSpPr>
        <p:spPr bwMode="auto">
          <a:xfrm>
            <a:off x="0" y="3776663"/>
            <a:ext cx="20732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latin typeface="Calibri" pitchFamily="34" charset="0"/>
              </a:rPr>
              <a:t>Give the quiz a title</a:t>
            </a:r>
          </a:p>
        </p:txBody>
      </p:sp>
      <p:sp>
        <p:nvSpPr>
          <p:cNvPr id="43023" name="TextBox 25"/>
          <p:cNvSpPr txBox="1">
            <a:spLocks noChangeArrowheads="1"/>
          </p:cNvSpPr>
          <p:nvPr/>
        </p:nvSpPr>
        <p:spPr bwMode="auto">
          <a:xfrm>
            <a:off x="3489325" y="3852863"/>
            <a:ext cx="20732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latin typeface="Calibri" pitchFamily="34" charset="0"/>
              </a:rPr>
              <a:t>Set the time limit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3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614488"/>
            <a:ext cx="8478838" cy="501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4" name="Title 10"/>
          <p:cNvSpPr>
            <a:spLocks noGrp="1"/>
          </p:cNvSpPr>
          <p:nvPr>
            <p:ph type="title"/>
          </p:nvPr>
        </p:nvSpPr>
        <p:spPr bwMode="auto">
          <a:xfrm>
            <a:off x="457200" y="838200"/>
            <a:ext cx="8229600" cy="6635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compatLnSpc="1">
            <a:prstTxWarp prst="textNoShape">
              <a:avLst/>
            </a:prstTxWarp>
          </a:bodyPr>
          <a:lstStyle/>
          <a:p>
            <a:r>
              <a:rPr lang="en-US" sz="3200" smtClean="0">
                <a:solidFill>
                  <a:srgbClr val="17539C"/>
                </a:solidFill>
                <a:latin typeface="Calibri" pitchFamily="34" charset="0"/>
              </a:rPr>
              <a:t>Create and Add Questions</a:t>
            </a:r>
          </a:p>
        </p:txBody>
      </p:sp>
      <p:sp>
        <p:nvSpPr>
          <p:cNvPr id="25" name="Rectangular Callout 17"/>
          <p:cNvSpPr>
            <a:spLocks noChangeArrowheads="1"/>
          </p:cNvSpPr>
          <p:nvPr/>
        </p:nvSpPr>
        <p:spPr bwMode="auto">
          <a:xfrm>
            <a:off x="6705600" y="4114800"/>
            <a:ext cx="1905000" cy="609600"/>
          </a:xfrm>
          <a:prstGeom prst="wedgeRectCallout">
            <a:avLst>
              <a:gd name="adj1" fmla="val -89256"/>
              <a:gd name="adj2" fmla="val 41190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6" name="Rectangular Callout 17"/>
          <p:cNvSpPr>
            <a:spLocks noChangeArrowheads="1"/>
          </p:cNvSpPr>
          <p:nvPr/>
        </p:nvSpPr>
        <p:spPr bwMode="auto">
          <a:xfrm>
            <a:off x="2971800" y="6096000"/>
            <a:ext cx="2209800" cy="457200"/>
          </a:xfrm>
          <a:prstGeom prst="wedgeRectCallout">
            <a:avLst>
              <a:gd name="adj1" fmla="val -92971"/>
              <a:gd name="adj2" fmla="val -4740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7" name="Rectangular Callout 17"/>
          <p:cNvSpPr>
            <a:spLocks noChangeArrowheads="1"/>
          </p:cNvSpPr>
          <p:nvPr/>
        </p:nvSpPr>
        <p:spPr bwMode="auto">
          <a:xfrm>
            <a:off x="76200" y="3505200"/>
            <a:ext cx="1447800" cy="304800"/>
          </a:xfrm>
          <a:prstGeom prst="wedgeRectCallout">
            <a:avLst>
              <a:gd name="adj1" fmla="val -16364"/>
              <a:gd name="adj2" fmla="val -216368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8" name="Rectangular Callout 17"/>
          <p:cNvSpPr>
            <a:spLocks noChangeArrowheads="1"/>
          </p:cNvSpPr>
          <p:nvPr/>
        </p:nvSpPr>
        <p:spPr bwMode="auto">
          <a:xfrm>
            <a:off x="3886200" y="2667000"/>
            <a:ext cx="1828800" cy="381000"/>
          </a:xfrm>
          <a:prstGeom prst="wedgeRectCallout">
            <a:avLst>
              <a:gd name="adj1" fmla="val -102233"/>
              <a:gd name="adj2" fmla="val -19159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9" name="Rectangular Callout 17"/>
          <p:cNvSpPr>
            <a:spLocks noChangeArrowheads="1"/>
          </p:cNvSpPr>
          <p:nvPr/>
        </p:nvSpPr>
        <p:spPr bwMode="auto">
          <a:xfrm>
            <a:off x="3505200" y="1981200"/>
            <a:ext cx="1752600" cy="457200"/>
          </a:xfrm>
          <a:prstGeom prst="wedgeRectCallout">
            <a:avLst>
              <a:gd name="adj1" fmla="val -106443"/>
              <a:gd name="adj2" fmla="val -2414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44040" name="TextBox 15"/>
          <p:cNvSpPr txBox="1">
            <a:spLocks noChangeArrowheads="1"/>
          </p:cNvSpPr>
          <p:nvPr/>
        </p:nvSpPr>
        <p:spPr bwMode="auto">
          <a:xfrm>
            <a:off x="3352800" y="2062163"/>
            <a:ext cx="2073275" cy="147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 b="1">
                <a:solidFill>
                  <a:schemeClr val="bg1"/>
                </a:solidFill>
                <a:latin typeface="Calibri" pitchFamily="34" charset="0"/>
              </a:rPr>
              <a:t>Select question type</a:t>
            </a:r>
          </a:p>
        </p:txBody>
      </p:sp>
      <p:sp>
        <p:nvSpPr>
          <p:cNvPr id="44041" name="TextBox 11"/>
          <p:cNvSpPr txBox="1">
            <a:spLocks noChangeArrowheads="1"/>
          </p:cNvSpPr>
          <p:nvPr/>
        </p:nvSpPr>
        <p:spPr bwMode="auto">
          <a:xfrm>
            <a:off x="3717925" y="2708275"/>
            <a:ext cx="20732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 b="1">
                <a:solidFill>
                  <a:schemeClr val="bg1"/>
                </a:solidFill>
                <a:latin typeface="Calibri" pitchFamily="34" charset="0"/>
              </a:rPr>
              <a:t>Write question</a:t>
            </a:r>
          </a:p>
        </p:txBody>
      </p:sp>
      <p:sp>
        <p:nvSpPr>
          <p:cNvPr id="44042" name="TextBox 17"/>
          <p:cNvSpPr txBox="1">
            <a:spLocks noChangeArrowheads="1"/>
          </p:cNvSpPr>
          <p:nvPr/>
        </p:nvSpPr>
        <p:spPr bwMode="auto">
          <a:xfrm>
            <a:off x="6705600" y="4200525"/>
            <a:ext cx="207327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 b="1">
                <a:solidFill>
                  <a:schemeClr val="bg1"/>
                </a:solidFill>
                <a:latin typeface="Calibri" pitchFamily="34" charset="0"/>
              </a:rPr>
              <a:t>Write answers and choices</a:t>
            </a:r>
          </a:p>
        </p:txBody>
      </p:sp>
      <p:sp>
        <p:nvSpPr>
          <p:cNvPr id="44043" name="TextBox 20"/>
          <p:cNvSpPr txBox="1">
            <a:spLocks noChangeArrowheads="1"/>
          </p:cNvSpPr>
          <p:nvPr/>
        </p:nvSpPr>
        <p:spPr bwMode="auto">
          <a:xfrm>
            <a:off x="0" y="3511550"/>
            <a:ext cx="1600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 b="1">
                <a:solidFill>
                  <a:schemeClr val="bg1"/>
                </a:solidFill>
                <a:latin typeface="Calibri" pitchFamily="34" charset="0"/>
              </a:rPr>
              <a:t>Add questions</a:t>
            </a:r>
          </a:p>
        </p:txBody>
      </p:sp>
      <p:sp>
        <p:nvSpPr>
          <p:cNvPr id="44044" name="TextBox 23"/>
          <p:cNvSpPr txBox="1">
            <a:spLocks noChangeArrowheads="1"/>
          </p:cNvSpPr>
          <p:nvPr/>
        </p:nvSpPr>
        <p:spPr bwMode="auto">
          <a:xfrm>
            <a:off x="2955925" y="6137275"/>
            <a:ext cx="20732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 b="1">
                <a:solidFill>
                  <a:schemeClr val="bg1"/>
                </a:solidFill>
                <a:latin typeface="Calibri" pitchFamily="34" charset="0"/>
              </a:rPr>
              <a:t>Add answer choices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itle 10"/>
          <p:cNvSpPr>
            <a:spLocks noGrp="1"/>
          </p:cNvSpPr>
          <p:nvPr>
            <p:ph type="title"/>
          </p:nvPr>
        </p:nvSpPr>
        <p:spPr bwMode="auto">
          <a:xfrm>
            <a:off x="457200" y="838200"/>
            <a:ext cx="8229600" cy="6635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compatLnSpc="1">
            <a:prstTxWarp prst="textNoShape">
              <a:avLst/>
            </a:prstTxWarp>
          </a:bodyPr>
          <a:lstStyle/>
          <a:p>
            <a:r>
              <a:rPr lang="en-US" sz="3200" smtClean="0">
                <a:solidFill>
                  <a:srgbClr val="17539C"/>
                </a:solidFill>
                <a:latin typeface="Calibri" pitchFamily="34" charset="0"/>
              </a:rPr>
              <a:t>Grading Quizzes</a:t>
            </a:r>
          </a:p>
        </p:txBody>
      </p:sp>
      <p:pic>
        <p:nvPicPr>
          <p:cNvPr id="4608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1466850"/>
            <a:ext cx="504825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3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09738" y="3209925"/>
            <a:ext cx="7205662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Rectangular Callout 17"/>
          <p:cNvSpPr>
            <a:spLocks noChangeArrowheads="1"/>
          </p:cNvSpPr>
          <p:nvPr/>
        </p:nvSpPr>
        <p:spPr bwMode="auto">
          <a:xfrm>
            <a:off x="5486400" y="4114800"/>
            <a:ext cx="1905000" cy="609600"/>
          </a:xfrm>
          <a:prstGeom prst="wedgeRectCallout">
            <a:avLst>
              <a:gd name="adj1" fmla="val 26279"/>
              <a:gd name="adj2" fmla="val 168516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4" name="Rectangular Callout 17"/>
          <p:cNvSpPr>
            <a:spLocks noChangeArrowheads="1"/>
          </p:cNvSpPr>
          <p:nvPr/>
        </p:nvSpPr>
        <p:spPr bwMode="auto">
          <a:xfrm>
            <a:off x="381000" y="4114800"/>
            <a:ext cx="1600200" cy="381000"/>
          </a:xfrm>
          <a:prstGeom prst="wedgeRectCallout">
            <a:avLst>
              <a:gd name="adj1" fmla="val 51183"/>
              <a:gd name="adj2" fmla="val -123461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5" name="Rectangular Callout 17"/>
          <p:cNvSpPr>
            <a:spLocks noChangeArrowheads="1"/>
          </p:cNvSpPr>
          <p:nvPr/>
        </p:nvSpPr>
        <p:spPr bwMode="auto">
          <a:xfrm>
            <a:off x="100013" y="5659438"/>
            <a:ext cx="2286000" cy="990600"/>
          </a:xfrm>
          <a:prstGeom prst="wedgeRectCallout">
            <a:avLst>
              <a:gd name="adj1" fmla="val 45628"/>
              <a:gd name="adj2" fmla="val -117665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6" name="Rectangular Callout 17"/>
          <p:cNvSpPr>
            <a:spLocks noChangeArrowheads="1"/>
          </p:cNvSpPr>
          <p:nvPr/>
        </p:nvSpPr>
        <p:spPr bwMode="auto">
          <a:xfrm>
            <a:off x="4495800" y="1720850"/>
            <a:ext cx="1905000" cy="685800"/>
          </a:xfrm>
          <a:prstGeom prst="wedgeRectCallout">
            <a:avLst>
              <a:gd name="adj1" fmla="val -89814"/>
              <a:gd name="adj2" fmla="val 59795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46088" name="TextBox 11"/>
          <p:cNvSpPr txBox="1">
            <a:spLocks noChangeArrowheads="1"/>
          </p:cNvSpPr>
          <p:nvPr/>
        </p:nvSpPr>
        <p:spPr bwMode="auto">
          <a:xfrm>
            <a:off x="4495800" y="1676400"/>
            <a:ext cx="18288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 b="1">
                <a:solidFill>
                  <a:schemeClr val="bg1"/>
                </a:solidFill>
                <a:latin typeface="Calibri" pitchFamily="34" charset="0"/>
              </a:rPr>
              <a:t>Post quiz and automatically add scores to gradebook</a:t>
            </a:r>
          </a:p>
        </p:txBody>
      </p:sp>
      <p:sp>
        <p:nvSpPr>
          <p:cNvPr id="46089" name="TextBox 18"/>
          <p:cNvSpPr txBox="1">
            <a:spLocks noChangeArrowheads="1"/>
          </p:cNvSpPr>
          <p:nvPr/>
        </p:nvSpPr>
        <p:spPr bwMode="auto">
          <a:xfrm>
            <a:off x="5181600" y="4165600"/>
            <a:ext cx="2514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 b="1">
                <a:solidFill>
                  <a:schemeClr val="bg1"/>
                </a:solidFill>
                <a:latin typeface="Calibri" pitchFamily="34" charset="0"/>
              </a:rPr>
              <a:t>View number of correct responses by question</a:t>
            </a:r>
          </a:p>
        </p:txBody>
      </p:sp>
      <p:sp>
        <p:nvSpPr>
          <p:cNvPr id="46090" name="TextBox 21"/>
          <p:cNvSpPr txBox="1">
            <a:spLocks noChangeArrowheads="1"/>
          </p:cNvSpPr>
          <p:nvPr/>
        </p:nvSpPr>
        <p:spPr bwMode="auto">
          <a:xfrm>
            <a:off x="0" y="4137025"/>
            <a:ext cx="2362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 b="1">
                <a:solidFill>
                  <a:schemeClr val="bg1"/>
                </a:solidFill>
                <a:latin typeface="Calibri" pitchFamily="34" charset="0"/>
              </a:rPr>
              <a:t>Sort  by student</a:t>
            </a:r>
          </a:p>
        </p:txBody>
      </p:sp>
      <p:sp>
        <p:nvSpPr>
          <p:cNvPr id="46091" name="TextBox 15"/>
          <p:cNvSpPr txBox="1">
            <a:spLocks noChangeArrowheads="1"/>
          </p:cNvSpPr>
          <p:nvPr/>
        </p:nvSpPr>
        <p:spPr bwMode="auto">
          <a:xfrm>
            <a:off x="0" y="5765800"/>
            <a:ext cx="2514600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 b="1">
                <a:solidFill>
                  <a:schemeClr val="bg1"/>
                </a:solidFill>
                <a:latin typeface="Calibri" pitchFamily="34" charset="0"/>
              </a:rPr>
              <a:t>Select individual students to view their responses, and grade short answer questions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905000"/>
            <a:ext cx="8662988" cy="410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6" name="Title 10"/>
          <p:cNvSpPr>
            <a:spLocks noGrp="1"/>
          </p:cNvSpPr>
          <p:nvPr>
            <p:ph type="title"/>
          </p:nvPr>
        </p:nvSpPr>
        <p:spPr bwMode="auto">
          <a:xfrm>
            <a:off x="457200" y="838200"/>
            <a:ext cx="8229600" cy="6635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compatLnSpc="1">
            <a:prstTxWarp prst="textNoShape">
              <a:avLst/>
            </a:prstTxWarp>
          </a:bodyPr>
          <a:lstStyle/>
          <a:p>
            <a:r>
              <a:rPr lang="en-US" sz="3200" smtClean="0">
                <a:solidFill>
                  <a:srgbClr val="17539C"/>
                </a:solidFill>
                <a:latin typeface="Calibri" pitchFamily="34" charset="0"/>
              </a:rPr>
              <a:t>Gradebook</a:t>
            </a:r>
          </a:p>
        </p:txBody>
      </p:sp>
      <p:grpSp>
        <p:nvGrpSpPr>
          <p:cNvPr id="47107" name="Group 8"/>
          <p:cNvGrpSpPr>
            <a:grpSpLocks/>
          </p:cNvGrpSpPr>
          <p:nvPr/>
        </p:nvGrpSpPr>
        <p:grpSpPr bwMode="auto">
          <a:xfrm>
            <a:off x="5867400" y="990600"/>
            <a:ext cx="2209800" cy="990600"/>
            <a:chOff x="6781800" y="1447800"/>
            <a:chExt cx="2209800" cy="990600"/>
          </a:xfrm>
        </p:grpSpPr>
        <p:sp>
          <p:nvSpPr>
            <p:cNvPr id="4" name="Rectangular Callout 17"/>
            <p:cNvSpPr>
              <a:spLocks noChangeArrowheads="1"/>
            </p:cNvSpPr>
            <p:nvPr/>
          </p:nvSpPr>
          <p:spPr bwMode="auto">
            <a:xfrm>
              <a:off x="6781800" y="1447800"/>
              <a:ext cx="2209800" cy="990600"/>
            </a:xfrm>
            <a:prstGeom prst="wedgeRectCallout">
              <a:avLst>
                <a:gd name="adj1" fmla="val 52398"/>
                <a:gd name="adj2" fmla="val 64555"/>
              </a:avLst>
            </a:prstGeom>
            <a:solidFill>
              <a:schemeClr val="accent1"/>
            </a:solidFill>
            <a:ln w="9525" algn="ctr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Calibri"/>
                <a:cs typeface="Calibri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6858000" y="1524000"/>
              <a:ext cx="2057400" cy="83026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srgbClr val="FFFFFF"/>
                  </a:solidFill>
                  <a:latin typeface="Calibri"/>
                  <a:cs typeface="Calibri"/>
                </a:rPr>
                <a:t>E</a:t>
              </a:r>
              <a:r>
                <a:rPr lang="en-US" sz="1600" dirty="0">
                  <a:solidFill>
                    <a:srgbClr val="FFFFFF"/>
                  </a:solidFill>
                  <a:latin typeface="Calibri"/>
                  <a:cs typeface="Calibri"/>
                </a:rPr>
                <a:t>xport option allows you to transfer grades to another program</a:t>
              </a:r>
              <a:endParaRPr lang="en-US" sz="1600" dirty="0">
                <a:solidFill>
                  <a:srgbClr val="FFFFFF"/>
                </a:solidFill>
                <a:latin typeface="Calibri"/>
                <a:cs typeface="Calibri"/>
              </a:endParaRPr>
            </a:p>
          </p:txBody>
        </p:sp>
      </p:grpSp>
      <p:sp>
        <p:nvSpPr>
          <p:cNvPr id="6" name="Rectangular Callout 17"/>
          <p:cNvSpPr>
            <a:spLocks noChangeArrowheads="1"/>
          </p:cNvSpPr>
          <p:nvPr/>
        </p:nvSpPr>
        <p:spPr bwMode="auto">
          <a:xfrm>
            <a:off x="6858000" y="3733800"/>
            <a:ext cx="2057400" cy="1371600"/>
          </a:xfrm>
          <a:prstGeom prst="wedgeRectCallout">
            <a:avLst>
              <a:gd name="adj1" fmla="val -105561"/>
              <a:gd name="adj2" fmla="val 11453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34200" y="3733800"/>
            <a:ext cx="1905000" cy="1323975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rgbClr val="FFFFFF"/>
                </a:solidFill>
                <a:latin typeface="Calibri"/>
                <a:cs typeface="Calibri"/>
              </a:rPr>
              <a:t>Scores are updated automatically after each assignment is graded and recorded</a:t>
            </a:r>
            <a:endParaRPr lang="en-US" sz="16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itle 10"/>
          <p:cNvSpPr>
            <a:spLocks noGrp="1"/>
          </p:cNvSpPr>
          <p:nvPr>
            <p:ph type="title"/>
          </p:nvPr>
        </p:nvSpPr>
        <p:spPr bwMode="auto">
          <a:xfrm>
            <a:off x="457200" y="838200"/>
            <a:ext cx="8229600" cy="6635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compatLnSpc="1">
            <a:prstTxWarp prst="textNoShape">
              <a:avLst/>
            </a:prstTxWarp>
          </a:bodyPr>
          <a:lstStyle/>
          <a:p>
            <a:r>
              <a:rPr lang="en-US" sz="3200" smtClean="0">
                <a:solidFill>
                  <a:srgbClr val="17539C"/>
                </a:solidFill>
                <a:latin typeface="Calibri" pitchFamily="34" charset="0"/>
              </a:rPr>
              <a:t>Calendar</a:t>
            </a:r>
          </a:p>
        </p:txBody>
      </p:sp>
      <p:pic>
        <p:nvPicPr>
          <p:cNvPr id="48130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1600200"/>
            <a:ext cx="7543800" cy="482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ular Callout 17"/>
          <p:cNvSpPr>
            <a:spLocks noChangeArrowheads="1"/>
          </p:cNvSpPr>
          <p:nvPr/>
        </p:nvSpPr>
        <p:spPr bwMode="auto">
          <a:xfrm>
            <a:off x="381000" y="4724400"/>
            <a:ext cx="2057400" cy="1371600"/>
          </a:xfrm>
          <a:prstGeom prst="wedgeRectCallout">
            <a:avLst>
              <a:gd name="adj1" fmla="val 91284"/>
              <a:gd name="adj2" fmla="val 4251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4800600"/>
            <a:ext cx="1905000" cy="120015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FFFFFF"/>
                </a:solidFill>
                <a:latin typeface="Calibri"/>
                <a:cs typeface="Calibri"/>
              </a:rPr>
              <a:t>Add class events, school events or view scheduled assignments</a:t>
            </a:r>
            <a:endParaRPr lang="en-US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9" name="Rectangular Callout 17"/>
          <p:cNvSpPr>
            <a:spLocks noChangeArrowheads="1"/>
          </p:cNvSpPr>
          <p:nvPr/>
        </p:nvSpPr>
        <p:spPr bwMode="auto">
          <a:xfrm>
            <a:off x="152400" y="2209800"/>
            <a:ext cx="1066800" cy="1219200"/>
          </a:xfrm>
          <a:prstGeom prst="wedgeRectCallout">
            <a:avLst>
              <a:gd name="adj1" fmla="val 64829"/>
              <a:gd name="adj2" fmla="val -47777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2400" y="2352675"/>
            <a:ext cx="1066800" cy="92392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1"/>
                </a:solidFill>
                <a:latin typeface="Calibri"/>
                <a:cs typeface="Calibri"/>
              </a:rPr>
              <a:t>Filter by group or view all</a:t>
            </a:r>
            <a:endParaRPr lang="en-US" dirty="0">
              <a:solidFill>
                <a:schemeClr val="bg1"/>
              </a:solidFill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 animBg="1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itle 10"/>
          <p:cNvSpPr>
            <a:spLocks noGrp="1"/>
          </p:cNvSpPr>
          <p:nvPr>
            <p:ph type="title"/>
          </p:nvPr>
        </p:nvSpPr>
        <p:spPr bwMode="auto">
          <a:xfrm>
            <a:off x="457200" y="838200"/>
            <a:ext cx="8229600" cy="6635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compatLnSpc="1">
            <a:prstTxWarp prst="textNoShape">
              <a:avLst/>
            </a:prstTxWarp>
          </a:bodyPr>
          <a:lstStyle/>
          <a:p>
            <a:r>
              <a:rPr lang="en-US" sz="3200" smtClean="0">
                <a:solidFill>
                  <a:srgbClr val="17539C"/>
                </a:solidFill>
                <a:latin typeface="Calibri" pitchFamily="34" charset="0"/>
              </a:rPr>
              <a:t>Mobile Access</a:t>
            </a:r>
          </a:p>
        </p:txBody>
      </p:sp>
      <p:sp>
        <p:nvSpPr>
          <p:cNvPr id="49154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676400"/>
            <a:ext cx="4800600" cy="4495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  <a:buClr>
                <a:srgbClr val="1F497D"/>
              </a:buClr>
              <a:buFontTx/>
              <a:buBlip>
                <a:blip r:embed="rId2"/>
              </a:buBlip>
            </a:pPr>
            <a:r>
              <a:rPr lang="en-US" smtClean="0">
                <a:solidFill>
                  <a:srgbClr val="000000"/>
                </a:solidFill>
                <a:latin typeface="Calibri" pitchFamily="34" charset="0"/>
                <a:ea typeface="MS PGothic"/>
                <a:cs typeface="Calibri" pitchFamily="34" charset="0"/>
                <a:sym typeface="Arial Bold" pitchFamily="34" charset="0"/>
              </a:rPr>
              <a:t>Get updates and notifications on the go with our mobile app available for:</a:t>
            </a:r>
          </a:p>
          <a:p>
            <a:pPr lvl="1">
              <a:spcBef>
                <a:spcPct val="0"/>
              </a:spcBef>
              <a:buFont typeface="Lucida Grande"/>
              <a:buChar char="−"/>
            </a:pPr>
            <a:r>
              <a:rPr lang="en-US" smtClean="0">
                <a:solidFill>
                  <a:srgbClr val="000000"/>
                </a:solidFill>
                <a:latin typeface="Calibri" pitchFamily="34" charset="0"/>
                <a:ea typeface="MS PGothic"/>
                <a:cs typeface="Calibri" pitchFamily="34" charset="0"/>
                <a:sym typeface="Arial Bold" pitchFamily="34" charset="0"/>
              </a:rPr>
              <a:t>iPhone/ iPod/ iPad</a:t>
            </a:r>
          </a:p>
          <a:p>
            <a:pPr lvl="1">
              <a:spcBef>
                <a:spcPct val="0"/>
              </a:spcBef>
              <a:buFont typeface="Lucida Grande"/>
              <a:buChar char="−"/>
            </a:pPr>
            <a:r>
              <a:rPr lang="en-US" smtClean="0">
                <a:solidFill>
                  <a:srgbClr val="000000"/>
                </a:solidFill>
                <a:latin typeface="Calibri" pitchFamily="34" charset="0"/>
                <a:ea typeface="MS PGothic"/>
                <a:cs typeface="Calibri" pitchFamily="34" charset="0"/>
                <a:sym typeface="Arial Bold" pitchFamily="34" charset="0"/>
              </a:rPr>
              <a:t>Android devices</a:t>
            </a:r>
          </a:p>
          <a:p>
            <a:pPr>
              <a:spcBef>
                <a:spcPct val="0"/>
              </a:spcBef>
              <a:buClr>
                <a:srgbClr val="1F497D"/>
              </a:buClr>
              <a:buFontTx/>
              <a:buBlip>
                <a:blip r:embed="rId2"/>
              </a:buBlip>
            </a:pPr>
            <a:r>
              <a:rPr lang="en-US" smtClean="0">
                <a:solidFill>
                  <a:srgbClr val="000000"/>
                </a:solidFill>
                <a:latin typeface="Calibri" pitchFamily="34" charset="0"/>
                <a:ea typeface="MS PGothic"/>
                <a:cs typeface="Calibri" pitchFamily="34" charset="0"/>
                <a:sym typeface="Arial Bold" pitchFamily="34" charset="0"/>
              </a:rPr>
              <a:t>Access Edmodo on any mobile browser at m.edmodo.com</a:t>
            </a:r>
          </a:p>
        </p:txBody>
      </p:sp>
      <p:pic>
        <p:nvPicPr>
          <p:cNvPr id="49155" name="Picture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64300" y="1143000"/>
            <a:ext cx="2246313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6" name="Picture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86400" y="2590800"/>
            <a:ext cx="2046288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itle 4"/>
          <p:cNvSpPr>
            <a:spLocks noGrp="1"/>
          </p:cNvSpPr>
          <p:nvPr>
            <p:ph type="ctrTitle"/>
          </p:nvPr>
        </p:nvSpPr>
        <p:spPr bwMode="auto">
          <a:xfrm>
            <a:off x="1109663" y="3606800"/>
            <a:ext cx="7577137" cy="14700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algn="ctr"/>
            <a:r>
              <a:rPr lang="en-US" smtClean="0">
                <a:latin typeface="Franklin Gothic Book" pitchFamily="34" charset="0"/>
              </a:rPr>
              <a:t>Professional Development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itle 10"/>
          <p:cNvSpPr>
            <a:spLocks noGrp="1"/>
          </p:cNvSpPr>
          <p:nvPr>
            <p:ph type="title"/>
          </p:nvPr>
        </p:nvSpPr>
        <p:spPr bwMode="auto">
          <a:xfrm>
            <a:off x="457200" y="838200"/>
            <a:ext cx="8229600" cy="6635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compatLnSpc="1">
            <a:prstTxWarp prst="textNoShape">
              <a:avLst/>
            </a:prstTxWarp>
          </a:bodyPr>
          <a:lstStyle/>
          <a:p>
            <a:r>
              <a:rPr lang="en-US" sz="3200" smtClean="0">
                <a:solidFill>
                  <a:srgbClr val="17539C"/>
                </a:solidFill>
                <a:latin typeface="Calibri" pitchFamily="34" charset="0"/>
              </a:rPr>
              <a:t>Content and Subject Area Communities</a:t>
            </a:r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295400"/>
            <a:ext cx="8429625" cy="521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1203" name="Group 11"/>
          <p:cNvGrpSpPr>
            <a:grpSpLocks/>
          </p:cNvGrpSpPr>
          <p:nvPr/>
        </p:nvGrpSpPr>
        <p:grpSpPr bwMode="auto">
          <a:xfrm>
            <a:off x="7391400" y="2057400"/>
            <a:ext cx="1600200" cy="2057400"/>
            <a:chOff x="7391400" y="2057400"/>
            <a:chExt cx="1600200" cy="2057400"/>
          </a:xfrm>
        </p:grpSpPr>
        <p:sp>
          <p:nvSpPr>
            <p:cNvPr id="11" name="Rectangular Callout 17"/>
            <p:cNvSpPr>
              <a:spLocks noChangeArrowheads="1"/>
            </p:cNvSpPr>
            <p:nvPr/>
          </p:nvSpPr>
          <p:spPr bwMode="auto">
            <a:xfrm>
              <a:off x="7391400" y="2057400"/>
              <a:ext cx="1600200" cy="2057400"/>
            </a:xfrm>
            <a:prstGeom prst="wedgeRectCallout">
              <a:avLst>
                <a:gd name="adj1" fmla="val -78060"/>
                <a:gd name="adj2" fmla="val -9779"/>
              </a:avLst>
            </a:prstGeom>
            <a:solidFill>
              <a:schemeClr val="accent1"/>
            </a:solidFill>
            <a:ln w="9525" algn="ctr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dirty="0">
                <a:solidFill>
                  <a:srgbClr val="FFFFFF"/>
                </a:solidFill>
                <a:latin typeface="Calibri"/>
                <a:cs typeface="Calibri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7391400" y="2133600"/>
              <a:ext cx="1524000" cy="1816100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srgbClr val="FFFFFF"/>
                  </a:solidFill>
                  <a:latin typeface="Calibri"/>
                  <a:cs typeface="Calibri"/>
                </a:rPr>
                <a:t>Follow subject </a:t>
              </a:r>
              <a:r>
                <a:rPr lang="en-US" sz="1600" dirty="0">
                  <a:solidFill>
                    <a:srgbClr val="FFFFFF"/>
                  </a:solidFill>
                  <a:latin typeface="Calibri"/>
                  <a:cs typeface="Calibri"/>
                </a:rPr>
                <a:t>and content communities to </a:t>
              </a:r>
              <a:r>
                <a:rPr lang="en-US" sz="1600" dirty="0">
                  <a:solidFill>
                    <a:srgbClr val="FFFFFF"/>
                  </a:solidFill>
                  <a:latin typeface="Calibri"/>
                  <a:cs typeface="Calibri"/>
                </a:rPr>
                <a:t>connect </a:t>
              </a:r>
              <a:r>
                <a:rPr lang="en-US" sz="1600" dirty="0">
                  <a:solidFill>
                    <a:srgbClr val="FFFFFF"/>
                  </a:solidFill>
                  <a:latin typeface="Calibri"/>
                  <a:cs typeface="Calibri"/>
                </a:rPr>
                <a:t>and share best practices with other </a:t>
              </a:r>
              <a:r>
                <a:rPr lang="en-US" sz="1600" dirty="0">
                  <a:solidFill>
                    <a:srgbClr val="FFFFFF"/>
                  </a:solidFill>
                  <a:latin typeface="Calibri"/>
                  <a:cs typeface="Calibri"/>
                </a:rPr>
                <a:t>teachers</a:t>
              </a:r>
              <a:endParaRPr lang="en-US" sz="1600" dirty="0">
                <a:solidFill>
                  <a:srgbClr val="FFFFFF"/>
                </a:solidFill>
                <a:latin typeface="Calibri"/>
                <a:cs typeface="Calibri"/>
              </a:endParaRPr>
            </a:p>
          </p:txBody>
        </p:sp>
      </p:grpSp>
      <p:grpSp>
        <p:nvGrpSpPr>
          <p:cNvPr id="51204" name="Group 12"/>
          <p:cNvGrpSpPr>
            <a:grpSpLocks/>
          </p:cNvGrpSpPr>
          <p:nvPr/>
        </p:nvGrpSpPr>
        <p:grpSpPr bwMode="auto">
          <a:xfrm>
            <a:off x="152400" y="4114800"/>
            <a:ext cx="1600200" cy="1600200"/>
            <a:chOff x="7391400" y="2057400"/>
            <a:chExt cx="1600200" cy="2057400"/>
          </a:xfrm>
        </p:grpSpPr>
        <p:sp>
          <p:nvSpPr>
            <p:cNvPr id="14" name="Rectangular Callout 17"/>
            <p:cNvSpPr>
              <a:spLocks noChangeArrowheads="1"/>
            </p:cNvSpPr>
            <p:nvPr/>
          </p:nvSpPr>
          <p:spPr bwMode="auto">
            <a:xfrm>
              <a:off x="7391400" y="2057400"/>
              <a:ext cx="1600200" cy="2057400"/>
            </a:xfrm>
            <a:prstGeom prst="wedgeRectCallout">
              <a:avLst>
                <a:gd name="adj1" fmla="val 171109"/>
                <a:gd name="adj2" fmla="val 41384"/>
              </a:avLst>
            </a:prstGeom>
            <a:solidFill>
              <a:schemeClr val="accent1"/>
            </a:solidFill>
            <a:ln w="9525" algn="ctr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dirty="0">
                <a:solidFill>
                  <a:srgbClr val="FFFFFF"/>
                </a:solidFill>
                <a:latin typeface="Calibri"/>
                <a:cs typeface="Calibri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391400" y="2132920"/>
              <a:ext cx="1524000" cy="1324655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srgbClr val="FFFFFF"/>
                  </a:solidFill>
                  <a:latin typeface="Calibri"/>
                  <a:cs typeface="Calibri"/>
                </a:rPr>
                <a:t>Access digital content to support classroom instruction</a:t>
              </a:r>
              <a:endParaRPr lang="en-US" sz="1600" dirty="0">
                <a:solidFill>
                  <a:srgbClr val="FFFFFF"/>
                </a:solidFill>
                <a:latin typeface="Calibri"/>
                <a:cs typeface="Calibri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3200400"/>
            <a:ext cx="5722938" cy="305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10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663575"/>
          </a:xfrm>
        </p:spPr>
        <p:txBody>
          <a:bodyPr anchor="t"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 smtClean="0">
                <a:solidFill>
                  <a:srgbClr val="17539C"/>
                </a:solidFill>
              </a:rPr>
              <a:t>School and District Communities (for </a:t>
            </a:r>
            <a:r>
              <a:rPr lang="en-US" sz="3200" dirty="0" err="1" smtClean="0">
                <a:solidFill>
                  <a:srgbClr val="17539C"/>
                </a:solidFill>
              </a:rPr>
              <a:t>subdomains</a:t>
            </a:r>
            <a:r>
              <a:rPr lang="en-US" sz="3200" dirty="0" smtClean="0">
                <a:solidFill>
                  <a:srgbClr val="17539C"/>
                </a:solidFill>
              </a:rPr>
              <a:t>)</a:t>
            </a:r>
            <a:endParaRPr lang="en-US" sz="3200" dirty="0">
              <a:solidFill>
                <a:srgbClr val="17539C"/>
              </a:solidFill>
            </a:endParaRPr>
          </a:p>
        </p:txBody>
      </p:sp>
      <p:grpSp>
        <p:nvGrpSpPr>
          <p:cNvPr id="52227" name="Group 11"/>
          <p:cNvGrpSpPr>
            <a:grpSpLocks/>
          </p:cNvGrpSpPr>
          <p:nvPr/>
        </p:nvGrpSpPr>
        <p:grpSpPr bwMode="auto">
          <a:xfrm>
            <a:off x="6096000" y="4648200"/>
            <a:ext cx="1600200" cy="1295400"/>
            <a:chOff x="7391400" y="2057400"/>
            <a:chExt cx="1600200" cy="2057400"/>
          </a:xfrm>
        </p:grpSpPr>
        <p:sp>
          <p:nvSpPr>
            <p:cNvPr id="11" name="Rectangular Callout 17"/>
            <p:cNvSpPr>
              <a:spLocks noChangeArrowheads="1"/>
            </p:cNvSpPr>
            <p:nvPr/>
          </p:nvSpPr>
          <p:spPr bwMode="auto">
            <a:xfrm>
              <a:off x="7391400" y="2057400"/>
              <a:ext cx="1600200" cy="2057400"/>
            </a:xfrm>
            <a:prstGeom prst="wedgeRectCallout">
              <a:avLst>
                <a:gd name="adj1" fmla="val -89356"/>
                <a:gd name="adj2" fmla="val -37686"/>
              </a:avLst>
            </a:prstGeom>
            <a:solidFill>
              <a:schemeClr val="accent1"/>
            </a:solidFill>
            <a:ln w="9525" algn="ctr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dirty="0">
                <a:solidFill>
                  <a:srgbClr val="FFFFFF"/>
                </a:solidFill>
                <a:latin typeface="Calibri"/>
                <a:cs typeface="Calibri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7391400" y="2133040"/>
              <a:ext cx="1524000" cy="1076606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srgbClr val="FFFFFF"/>
                  </a:solidFill>
                  <a:latin typeface="Calibri"/>
                  <a:cs typeface="Calibri"/>
                </a:rPr>
                <a:t>Encourage school and district-wide communication</a:t>
              </a:r>
              <a:endParaRPr lang="en-US" sz="1600" dirty="0">
                <a:solidFill>
                  <a:srgbClr val="FFFFFF"/>
                </a:solidFill>
                <a:latin typeface="Calibri"/>
                <a:cs typeface="Calibri"/>
              </a:endParaRPr>
            </a:p>
          </p:txBody>
        </p:sp>
      </p:grpSp>
      <p:pic>
        <p:nvPicPr>
          <p:cNvPr id="5222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97538" y="1371600"/>
            <a:ext cx="3370262" cy="180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9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38400" y="1524000"/>
            <a:ext cx="4373563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2230" name="Group 11"/>
          <p:cNvGrpSpPr>
            <a:grpSpLocks/>
          </p:cNvGrpSpPr>
          <p:nvPr/>
        </p:nvGrpSpPr>
        <p:grpSpPr bwMode="auto">
          <a:xfrm>
            <a:off x="304800" y="1600200"/>
            <a:ext cx="1600200" cy="1295400"/>
            <a:chOff x="7010400" y="1452282"/>
            <a:chExt cx="1600200" cy="2057400"/>
          </a:xfrm>
        </p:grpSpPr>
        <p:sp>
          <p:nvSpPr>
            <p:cNvPr id="16" name="Rectangular Callout 17"/>
            <p:cNvSpPr>
              <a:spLocks noChangeArrowheads="1"/>
            </p:cNvSpPr>
            <p:nvPr/>
          </p:nvSpPr>
          <p:spPr bwMode="auto">
            <a:xfrm>
              <a:off x="7010400" y="1452282"/>
              <a:ext cx="1600200" cy="2057400"/>
            </a:xfrm>
            <a:prstGeom prst="wedgeRectCallout">
              <a:avLst>
                <a:gd name="adj1" fmla="val 97355"/>
                <a:gd name="adj2" fmla="val -25374"/>
              </a:avLst>
            </a:prstGeom>
            <a:solidFill>
              <a:schemeClr val="accent1"/>
            </a:solidFill>
            <a:ln w="9525" algn="ctr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dirty="0">
                <a:solidFill>
                  <a:srgbClr val="FFFFFF"/>
                </a:solidFill>
                <a:latin typeface="Calibri"/>
                <a:cs typeface="Calibri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086600" y="1694329"/>
              <a:ext cx="1524000" cy="1711979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srgbClr val="FFFFFF"/>
                  </a:solidFill>
                  <a:latin typeface="Calibri"/>
                  <a:cs typeface="Calibri"/>
                </a:rPr>
                <a:t>Schedule school and district-wide meetings and events</a:t>
              </a:r>
              <a:endParaRPr lang="en-US" sz="1600" dirty="0">
                <a:solidFill>
                  <a:srgbClr val="FFFFFF"/>
                </a:solidFill>
                <a:latin typeface="Calibri"/>
                <a:cs typeface="Calibri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4"/>
          <p:cNvSpPr txBox="1">
            <a:spLocks noChangeArrowheads="1"/>
          </p:cNvSpPr>
          <p:nvPr/>
        </p:nvSpPr>
        <p:spPr bwMode="auto">
          <a:xfrm>
            <a:off x="228600" y="6553200"/>
            <a:ext cx="1963738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900">
                <a:latin typeface="Calibri" pitchFamily="34" charset="0"/>
              </a:rPr>
              <a:t>Note: Image reflects data as of Oct’11</a:t>
            </a:r>
          </a:p>
        </p:txBody>
      </p:sp>
      <p:sp>
        <p:nvSpPr>
          <p:cNvPr id="18434" name="Title 1"/>
          <p:cNvSpPr>
            <a:spLocks noGrp="1"/>
          </p:cNvSpPr>
          <p:nvPr>
            <p:ph type="title"/>
          </p:nvPr>
        </p:nvSpPr>
        <p:spPr bwMode="auto">
          <a:xfrm>
            <a:off x="533400" y="1241425"/>
            <a:ext cx="8229600" cy="6635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r>
              <a:rPr lang="en-US" sz="2800" b="1" smtClean="0">
                <a:latin typeface="Calibri" pitchFamily="34" charset="0"/>
              </a:rPr>
              <a:t>Founded in late 2008, now transforming classrooms for millions of users worldwide</a:t>
            </a:r>
          </a:p>
        </p:txBody>
      </p:sp>
      <p:pic>
        <p:nvPicPr>
          <p:cNvPr id="18435" name="Picture 4" descr="UserMap_Oct1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1847850"/>
            <a:ext cx="7839075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447800"/>
            <a:ext cx="3098800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3250" name="Group 11"/>
          <p:cNvGrpSpPr>
            <a:grpSpLocks/>
          </p:cNvGrpSpPr>
          <p:nvPr/>
        </p:nvGrpSpPr>
        <p:grpSpPr bwMode="auto">
          <a:xfrm>
            <a:off x="4572000" y="1219200"/>
            <a:ext cx="2982913" cy="1295400"/>
            <a:chOff x="6723185" y="-847166"/>
            <a:chExt cx="1606062" cy="2057401"/>
          </a:xfrm>
        </p:grpSpPr>
        <p:sp>
          <p:nvSpPr>
            <p:cNvPr id="16" name="Rectangular Callout 17"/>
            <p:cNvSpPr>
              <a:spLocks noChangeArrowheads="1"/>
            </p:cNvSpPr>
            <p:nvPr/>
          </p:nvSpPr>
          <p:spPr bwMode="auto">
            <a:xfrm>
              <a:off x="6723185" y="-847166"/>
              <a:ext cx="1600079" cy="2057401"/>
            </a:xfrm>
            <a:prstGeom prst="wedgeRectCallout">
              <a:avLst>
                <a:gd name="adj1" fmla="val -140519"/>
                <a:gd name="adj2" fmla="val 127294"/>
              </a:avLst>
            </a:prstGeom>
            <a:solidFill>
              <a:schemeClr val="accent1"/>
            </a:solidFill>
            <a:ln w="9525" algn="ctr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dirty="0">
                <a:solidFill>
                  <a:srgbClr val="FFFFFF"/>
                </a:solidFill>
                <a:latin typeface="Calibri"/>
                <a:cs typeface="Calibri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805240" y="-605119"/>
              <a:ext cx="1524007" cy="1711980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srgbClr val="FFFFFF"/>
                  </a:solidFill>
                  <a:latin typeface="Calibri"/>
                  <a:cs typeface="Calibri"/>
                </a:rPr>
                <a:t>Select “Professional Development” as Subject area and distribute group code to attendees</a:t>
              </a:r>
              <a:endParaRPr lang="en-US" sz="1600" dirty="0">
                <a:solidFill>
                  <a:srgbClr val="FFFFFF"/>
                </a:solidFill>
                <a:latin typeface="Calibri"/>
                <a:cs typeface="Calibri"/>
              </a:endParaRPr>
            </a:p>
          </p:txBody>
        </p:sp>
      </p:grpSp>
      <p:sp>
        <p:nvSpPr>
          <p:cNvPr id="53251" name="Title 10"/>
          <p:cNvSpPr>
            <a:spLocks noGrp="1"/>
          </p:cNvSpPr>
          <p:nvPr>
            <p:ph type="title"/>
          </p:nvPr>
        </p:nvSpPr>
        <p:spPr bwMode="auto">
          <a:xfrm>
            <a:off x="457200" y="838200"/>
            <a:ext cx="8229600" cy="6635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compatLnSpc="1">
            <a:prstTxWarp prst="textNoShape">
              <a:avLst/>
            </a:prstTxWarp>
          </a:bodyPr>
          <a:lstStyle/>
          <a:p>
            <a:r>
              <a:rPr lang="en-US" sz="3200" smtClean="0">
                <a:solidFill>
                  <a:srgbClr val="17539C"/>
                </a:solidFill>
                <a:latin typeface="Calibri" pitchFamily="34" charset="0"/>
              </a:rPr>
              <a:t>Creating a PD Group</a:t>
            </a:r>
          </a:p>
        </p:txBody>
      </p:sp>
      <p:pic>
        <p:nvPicPr>
          <p:cNvPr id="53252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5200" y="3200400"/>
            <a:ext cx="5200650" cy="332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3253" name="Group 11"/>
          <p:cNvGrpSpPr>
            <a:grpSpLocks/>
          </p:cNvGrpSpPr>
          <p:nvPr/>
        </p:nvGrpSpPr>
        <p:grpSpPr bwMode="auto">
          <a:xfrm>
            <a:off x="1219200" y="5410200"/>
            <a:ext cx="1600200" cy="1295400"/>
            <a:chOff x="7391400" y="2057400"/>
            <a:chExt cx="1600200" cy="2057400"/>
          </a:xfrm>
        </p:grpSpPr>
        <p:sp>
          <p:nvSpPr>
            <p:cNvPr id="11" name="Rectangular Callout 17"/>
            <p:cNvSpPr>
              <a:spLocks noChangeArrowheads="1"/>
            </p:cNvSpPr>
            <p:nvPr/>
          </p:nvSpPr>
          <p:spPr bwMode="auto">
            <a:xfrm>
              <a:off x="7391400" y="2057400"/>
              <a:ext cx="1600200" cy="2057400"/>
            </a:xfrm>
            <a:prstGeom prst="wedgeRectCallout">
              <a:avLst>
                <a:gd name="adj1" fmla="val 171774"/>
                <a:gd name="adj2" fmla="val -88575"/>
              </a:avLst>
            </a:prstGeom>
            <a:solidFill>
              <a:schemeClr val="accent1"/>
            </a:solidFill>
            <a:ln w="9525" algn="ctr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dirty="0">
                <a:solidFill>
                  <a:srgbClr val="FFFFFF"/>
                </a:solidFill>
                <a:latin typeface="Calibri"/>
                <a:cs typeface="Calibri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7391400" y="2133040"/>
              <a:ext cx="1524000" cy="1711979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srgbClr val="FFFFFF"/>
                  </a:solidFill>
                  <a:latin typeface="Calibri"/>
                  <a:cs typeface="Calibri"/>
                </a:rPr>
                <a:t>Post discussion questions, polls and training materials </a:t>
              </a:r>
              <a:endParaRPr lang="en-US" sz="1600" dirty="0">
                <a:solidFill>
                  <a:srgbClr val="FFFFFF"/>
                </a:solidFill>
                <a:latin typeface="Calibri"/>
                <a:cs typeface="Calibri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Content Placeholder 1"/>
          <p:cNvSpPr>
            <a:spLocks noGrp="1"/>
          </p:cNvSpPr>
          <p:nvPr>
            <p:ph sz="half" idx="1"/>
          </p:nvPr>
        </p:nvSpPr>
        <p:spPr bwMode="auto">
          <a:xfrm>
            <a:off x="457200" y="1524000"/>
            <a:ext cx="8077200" cy="51816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  <a:spcAft>
                <a:spcPts val="600"/>
              </a:spcAft>
              <a:buClr>
                <a:srgbClr val="1F497D"/>
              </a:buClr>
              <a:buFontTx/>
              <a:buBlip>
                <a:blip r:embed="rId2"/>
              </a:buBlip>
            </a:pPr>
            <a:r>
              <a:rPr lang="en-US" sz="2400" smtClean="0">
                <a:solidFill>
                  <a:srgbClr val="000000"/>
                </a:solidFill>
                <a:latin typeface="Calibri" pitchFamily="34" charset="0"/>
              </a:rPr>
              <a:t>Encourage students to create their own accounts to ensure password safety</a:t>
            </a:r>
          </a:p>
          <a:p>
            <a:pPr>
              <a:spcBef>
                <a:spcPct val="0"/>
              </a:spcBef>
              <a:spcAft>
                <a:spcPts val="600"/>
              </a:spcAft>
              <a:buClr>
                <a:srgbClr val="1F497D"/>
              </a:buClr>
              <a:buFontTx/>
              <a:buBlip>
                <a:blip r:embed="rId2"/>
              </a:buBlip>
            </a:pPr>
            <a:r>
              <a:rPr lang="en-US" sz="2400" smtClean="0">
                <a:solidFill>
                  <a:srgbClr val="000000"/>
                </a:solidFill>
                <a:latin typeface="Calibri" pitchFamily="34" charset="0"/>
              </a:rPr>
              <a:t>After all students join your group, lock the group code to prevent others from joining</a:t>
            </a:r>
          </a:p>
          <a:p>
            <a:pPr>
              <a:spcBef>
                <a:spcPct val="0"/>
              </a:spcBef>
              <a:spcAft>
                <a:spcPts val="600"/>
              </a:spcAft>
              <a:buClr>
                <a:srgbClr val="1F497D"/>
              </a:buClr>
              <a:buFontTx/>
              <a:buBlip>
                <a:blip r:embed="rId2"/>
              </a:buBlip>
            </a:pPr>
            <a:r>
              <a:rPr lang="en-US" sz="2400" smtClean="0">
                <a:solidFill>
                  <a:srgbClr val="000000"/>
                </a:solidFill>
                <a:latin typeface="Calibri" pitchFamily="34" charset="0"/>
              </a:rPr>
              <a:t>Monitor group membership to ensure only students in your group have joined</a:t>
            </a:r>
          </a:p>
          <a:p>
            <a:pPr>
              <a:spcBef>
                <a:spcPct val="0"/>
              </a:spcBef>
              <a:spcAft>
                <a:spcPts val="600"/>
              </a:spcAft>
              <a:buClr>
                <a:srgbClr val="1F497D"/>
              </a:buClr>
              <a:buFontTx/>
              <a:buBlip>
                <a:blip r:embed="rId2"/>
              </a:buBlip>
            </a:pPr>
            <a:r>
              <a:rPr lang="en-US" sz="2400" smtClean="0">
                <a:solidFill>
                  <a:srgbClr val="000000"/>
                </a:solidFill>
                <a:latin typeface="Calibri" pitchFamily="34" charset="0"/>
              </a:rPr>
              <a:t>Educate students on proper online etiquette</a:t>
            </a:r>
          </a:p>
          <a:p>
            <a:pPr>
              <a:spcBef>
                <a:spcPct val="0"/>
              </a:spcBef>
              <a:spcAft>
                <a:spcPts val="600"/>
              </a:spcAft>
              <a:buClr>
                <a:srgbClr val="1F497D"/>
              </a:buClr>
              <a:buFontTx/>
              <a:buBlip>
                <a:blip r:embed="rId2"/>
              </a:buBlip>
            </a:pPr>
            <a:r>
              <a:rPr lang="en-US" sz="2400" smtClean="0">
                <a:solidFill>
                  <a:srgbClr val="000000"/>
                </a:solidFill>
                <a:latin typeface="Calibri" pitchFamily="34" charset="0"/>
                <a:ea typeface="MS PGothic"/>
                <a:cs typeface="Calibri" pitchFamily="34" charset="0"/>
                <a:sym typeface="Arial Bold" pitchFamily="34" charset="0"/>
              </a:rPr>
              <a:t>Use “Read-Only” status to curb inappropriate behavior</a:t>
            </a:r>
          </a:p>
          <a:p>
            <a:pPr>
              <a:spcBef>
                <a:spcPct val="0"/>
              </a:spcBef>
              <a:spcAft>
                <a:spcPts val="600"/>
              </a:spcAft>
              <a:buFontTx/>
              <a:buBlip>
                <a:blip r:embed="rId2"/>
              </a:buBlip>
            </a:pPr>
            <a:r>
              <a:rPr lang="en-US" sz="2400" smtClean="0">
                <a:solidFill>
                  <a:srgbClr val="000000"/>
                </a:solidFill>
                <a:latin typeface="Calibri" pitchFamily="34" charset="0"/>
              </a:rPr>
              <a:t>Always log in though your subdomain</a:t>
            </a:r>
          </a:p>
          <a:p>
            <a:pPr>
              <a:spcBef>
                <a:spcPct val="0"/>
              </a:spcBef>
              <a:spcAft>
                <a:spcPts val="600"/>
              </a:spcAft>
              <a:buFontTx/>
              <a:buBlip>
                <a:blip r:embed="rId2"/>
              </a:buBlip>
            </a:pPr>
            <a:r>
              <a:rPr lang="en-US" sz="2400" smtClean="0">
                <a:solidFill>
                  <a:srgbClr val="000000"/>
                </a:solidFill>
                <a:latin typeface="Calibri" pitchFamily="34" charset="0"/>
              </a:rPr>
              <a:t>If your school or district does not have a subdomain, claim one at </a:t>
            </a:r>
            <a:r>
              <a:rPr lang="en-US" sz="2400" smtClean="0">
                <a:solidFill>
                  <a:srgbClr val="000000"/>
                </a:solidFill>
                <a:latin typeface="Calibri" pitchFamily="34" charset="0"/>
                <a:hlinkClick r:id="rId3"/>
              </a:rPr>
              <a:t>http://www.edmodo.com/institutions</a:t>
            </a:r>
            <a:endParaRPr lang="en-US" sz="2400" smtClean="0">
              <a:solidFill>
                <a:srgbClr val="000000"/>
              </a:solidFill>
              <a:latin typeface="Calibri" pitchFamily="34" charset="0"/>
            </a:endParaRPr>
          </a:p>
          <a:p>
            <a:pPr>
              <a:spcBef>
                <a:spcPct val="0"/>
              </a:spcBef>
              <a:spcAft>
                <a:spcPts val="600"/>
              </a:spcAft>
              <a:buFontTx/>
              <a:buNone/>
            </a:pPr>
            <a:endParaRPr lang="en-US" smtClean="0">
              <a:solidFill>
                <a:srgbClr val="000000"/>
              </a:solidFill>
              <a:latin typeface="Calibri" pitchFamily="34" charset="0"/>
            </a:endParaRPr>
          </a:p>
          <a:p>
            <a:pPr>
              <a:spcBef>
                <a:spcPct val="0"/>
              </a:spcBef>
              <a:spcAft>
                <a:spcPts val="600"/>
              </a:spcAft>
            </a:pPr>
            <a:endParaRPr lang="en-US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54274" name="Title 3"/>
          <p:cNvSpPr>
            <a:spLocks noGrp="1"/>
          </p:cNvSpPr>
          <p:nvPr>
            <p:ph type="title"/>
          </p:nvPr>
        </p:nvSpPr>
        <p:spPr bwMode="auto">
          <a:xfrm>
            <a:off x="381000" y="838200"/>
            <a:ext cx="8229600" cy="685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r>
              <a:rPr lang="en-US" sz="3200" smtClean="0">
                <a:solidFill>
                  <a:srgbClr val="17539C"/>
                </a:solidFill>
                <a:latin typeface="Calibri" pitchFamily="34" charset="0"/>
              </a:rPr>
              <a:t>Best Practices for Safe Networking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2012950"/>
            <a:ext cx="7848600" cy="354965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en-US" sz="2400" smtClean="0">
                <a:solidFill>
                  <a:srgbClr val="000000"/>
                </a:solidFill>
                <a:latin typeface="Calibri" pitchFamily="34" charset="0"/>
              </a:rPr>
              <a:t>Complete your profile</a:t>
            </a:r>
          </a:p>
          <a:p>
            <a:pPr marL="0" indent="0">
              <a:spcBef>
                <a:spcPct val="0"/>
              </a:spcBef>
              <a:spcAft>
                <a:spcPts val="600"/>
              </a:spcAft>
              <a:buFontTx/>
              <a:buNone/>
            </a:pPr>
            <a:endParaRPr lang="en-US" sz="2400" smtClean="0">
              <a:solidFill>
                <a:srgbClr val="000000"/>
              </a:solidFill>
              <a:latin typeface="Calibri" pitchFamily="34" charset="0"/>
            </a:endParaRPr>
          </a:p>
          <a:p>
            <a:pPr marL="0" indent="0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en-US" sz="2400" smtClean="0">
                <a:solidFill>
                  <a:srgbClr val="000000"/>
                </a:solidFill>
                <a:latin typeface="Calibri" pitchFamily="34" charset="0"/>
              </a:rPr>
              <a:t>Create a group and invite students.</a:t>
            </a:r>
          </a:p>
          <a:p>
            <a:pPr marL="0" indent="0">
              <a:spcBef>
                <a:spcPct val="0"/>
              </a:spcBef>
              <a:spcAft>
                <a:spcPts val="600"/>
              </a:spcAft>
              <a:buFontTx/>
              <a:buNone/>
            </a:pPr>
            <a:endParaRPr lang="en-US" sz="2400" smtClean="0">
              <a:solidFill>
                <a:srgbClr val="000000"/>
              </a:solidFill>
              <a:latin typeface="Calibri" pitchFamily="34" charset="0"/>
            </a:endParaRPr>
          </a:p>
          <a:p>
            <a:pPr marL="0" indent="0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en-US" sz="2400" smtClean="0">
                <a:solidFill>
                  <a:srgbClr val="000000"/>
                </a:solidFill>
                <a:latin typeface="Calibri" pitchFamily="34" charset="0"/>
              </a:rPr>
              <a:t>Post class materials and initial discussion questions</a:t>
            </a:r>
          </a:p>
          <a:p>
            <a:pPr marL="0" indent="0">
              <a:spcBef>
                <a:spcPct val="0"/>
              </a:spcBef>
              <a:spcAft>
                <a:spcPts val="600"/>
              </a:spcAft>
              <a:buFontTx/>
              <a:buNone/>
            </a:pPr>
            <a:endParaRPr lang="en-US" sz="2400" smtClean="0">
              <a:solidFill>
                <a:srgbClr val="000000"/>
              </a:solidFill>
              <a:latin typeface="Calibri" pitchFamily="34" charset="0"/>
            </a:endParaRPr>
          </a:p>
          <a:p>
            <a:pPr marL="0" indent="0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en-US" sz="2400" smtClean="0">
                <a:solidFill>
                  <a:srgbClr val="000000"/>
                </a:solidFill>
                <a:latin typeface="Calibri" pitchFamily="34" charset="0"/>
              </a:rPr>
              <a:t>Join a subject or content community to make connections and access material for the classroom</a:t>
            </a:r>
          </a:p>
          <a:p>
            <a:pPr marL="0" indent="0">
              <a:spcBef>
                <a:spcPct val="0"/>
              </a:spcBef>
              <a:spcAft>
                <a:spcPts val="600"/>
              </a:spcAft>
              <a:buFontTx/>
              <a:buNone/>
            </a:pPr>
            <a:endParaRPr lang="en-US" sz="2400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55298" name="Oval 4"/>
          <p:cNvSpPr>
            <a:spLocks noChangeArrowheads="1"/>
          </p:cNvSpPr>
          <p:nvPr/>
        </p:nvSpPr>
        <p:spPr bwMode="auto">
          <a:xfrm>
            <a:off x="519113" y="2057400"/>
            <a:ext cx="471487" cy="441325"/>
          </a:xfrm>
          <a:prstGeom prst="ellipse">
            <a:avLst/>
          </a:prstGeom>
          <a:solidFill>
            <a:srgbClr val="4E7ABB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bg1"/>
                </a:solidFill>
                <a:latin typeface="Corbel" pitchFamily="34" charset="0"/>
              </a:rPr>
              <a:t>1</a:t>
            </a:r>
          </a:p>
        </p:txBody>
      </p:sp>
      <p:sp>
        <p:nvSpPr>
          <p:cNvPr id="55299" name="Oval 5"/>
          <p:cNvSpPr>
            <a:spLocks noChangeArrowheads="1"/>
          </p:cNvSpPr>
          <p:nvPr/>
        </p:nvSpPr>
        <p:spPr bwMode="auto">
          <a:xfrm>
            <a:off x="519113" y="2971800"/>
            <a:ext cx="471487" cy="441325"/>
          </a:xfrm>
          <a:prstGeom prst="ellipse">
            <a:avLst/>
          </a:prstGeom>
          <a:solidFill>
            <a:srgbClr val="4E7ABB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bg1"/>
                </a:solidFill>
                <a:latin typeface="Corbel" pitchFamily="34" charset="0"/>
              </a:rPr>
              <a:t>2</a:t>
            </a:r>
          </a:p>
        </p:txBody>
      </p:sp>
      <p:sp>
        <p:nvSpPr>
          <p:cNvPr id="55300" name="Oval 6"/>
          <p:cNvSpPr>
            <a:spLocks noChangeArrowheads="1"/>
          </p:cNvSpPr>
          <p:nvPr/>
        </p:nvSpPr>
        <p:spPr bwMode="auto">
          <a:xfrm>
            <a:off x="519113" y="3825875"/>
            <a:ext cx="471487" cy="441325"/>
          </a:xfrm>
          <a:prstGeom prst="ellipse">
            <a:avLst/>
          </a:prstGeom>
          <a:solidFill>
            <a:srgbClr val="4E7ABB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bg1"/>
                </a:solidFill>
                <a:latin typeface="Corbel" pitchFamily="34" charset="0"/>
              </a:rPr>
              <a:t>3</a:t>
            </a:r>
          </a:p>
        </p:txBody>
      </p:sp>
      <p:sp>
        <p:nvSpPr>
          <p:cNvPr id="55301" name="Title 3"/>
          <p:cNvSpPr>
            <a:spLocks noGrp="1"/>
          </p:cNvSpPr>
          <p:nvPr>
            <p:ph type="title"/>
          </p:nvPr>
        </p:nvSpPr>
        <p:spPr bwMode="auto">
          <a:xfrm>
            <a:off x="457200" y="838200"/>
            <a:ext cx="8229600" cy="762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r>
              <a:rPr lang="en-US" sz="3200" smtClean="0">
                <a:solidFill>
                  <a:srgbClr val="17539C"/>
                </a:solidFill>
                <a:latin typeface="Calibri" pitchFamily="34" charset="0"/>
              </a:rPr>
              <a:t>First Steps for Getting Started</a:t>
            </a:r>
          </a:p>
        </p:txBody>
      </p:sp>
      <p:sp>
        <p:nvSpPr>
          <p:cNvPr id="55302" name="Oval 6"/>
          <p:cNvSpPr>
            <a:spLocks noChangeArrowheads="1"/>
          </p:cNvSpPr>
          <p:nvPr/>
        </p:nvSpPr>
        <p:spPr bwMode="auto">
          <a:xfrm>
            <a:off x="533400" y="4800600"/>
            <a:ext cx="471488" cy="441325"/>
          </a:xfrm>
          <a:prstGeom prst="ellipse">
            <a:avLst/>
          </a:prstGeom>
          <a:solidFill>
            <a:srgbClr val="4E7ABB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bg1"/>
                </a:solidFill>
                <a:latin typeface="Corbel" pitchFamily="34" charset="0"/>
              </a:rPr>
              <a:t>4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43000" y="1403350"/>
            <a:ext cx="7696200" cy="3930650"/>
          </a:xfrm>
        </p:spPr>
        <p:txBody>
          <a:bodyPr/>
          <a:lstStyle/>
          <a:p>
            <a:pPr marL="419100" indent="-419100" fontAlgn="auto">
              <a:spcBef>
                <a:spcPts val="500"/>
              </a:spcBef>
              <a:spcAft>
                <a:spcPts val="0"/>
              </a:spcAft>
              <a:buSzPct val="99000"/>
              <a:defRPr/>
            </a:pPr>
            <a:endParaRPr lang="en-US" dirty="0" smtClean="0">
              <a:solidFill>
                <a:sysClr val="windowText" lastClr="000000"/>
              </a:solidFill>
            </a:endParaRPr>
          </a:p>
          <a:p>
            <a:pPr marL="0" lvl="1" indent="0" fontAlgn="auto">
              <a:spcBef>
                <a:spcPts val="500"/>
              </a:spcBef>
              <a:spcAft>
                <a:spcPts val="0"/>
              </a:spcAft>
              <a:buClr>
                <a:srgbClr val="595959"/>
              </a:buClr>
              <a:buFont typeface="Arial" pitchFamily="34" charset="0"/>
              <a:buNone/>
              <a:defRPr/>
            </a:pPr>
            <a:r>
              <a:rPr lang="en-US" dirty="0" smtClean="0">
                <a:solidFill>
                  <a:sysClr val="windowText" lastClr="000000"/>
                </a:solidFill>
              </a:rPr>
              <a:t>Join Weekly </a:t>
            </a:r>
            <a:r>
              <a:rPr lang="en-US" dirty="0" err="1" smtClean="0">
                <a:solidFill>
                  <a:sysClr val="windowText" lastClr="000000"/>
                </a:solidFill>
              </a:rPr>
              <a:t>Edmodo</a:t>
            </a:r>
            <a:r>
              <a:rPr lang="en-US" dirty="0" smtClean="0">
                <a:solidFill>
                  <a:sysClr val="windowText" lastClr="000000"/>
                </a:solidFill>
              </a:rPr>
              <a:t> Webinars: </a:t>
            </a:r>
            <a:r>
              <a:rPr lang="en-US" dirty="0" smtClean="0">
                <a:solidFill>
                  <a:sysClr val="windowText" lastClr="000000"/>
                </a:solidFill>
                <a:hlinkClick r:id="rId2"/>
              </a:rPr>
              <a:t>http://blog.edmodo.com/category/webinar/</a:t>
            </a:r>
            <a:endParaRPr lang="en-US" dirty="0" smtClean="0">
              <a:solidFill>
                <a:sysClr val="windowText" lastClr="000000"/>
              </a:solidFill>
            </a:endParaRPr>
          </a:p>
          <a:p>
            <a:pPr marL="0" lvl="1" indent="0" fontAlgn="auto">
              <a:spcBef>
                <a:spcPts val="500"/>
              </a:spcBef>
              <a:spcAft>
                <a:spcPts val="0"/>
              </a:spcAft>
              <a:buClr>
                <a:srgbClr val="595959"/>
              </a:buClr>
              <a:buFont typeface="Arial" pitchFamily="34" charset="0"/>
              <a:buNone/>
              <a:defRPr/>
            </a:pPr>
            <a:endParaRPr lang="en-US" dirty="0" smtClean="0">
              <a:solidFill>
                <a:sysClr val="windowText" lastClr="000000"/>
              </a:solidFill>
            </a:endParaRPr>
          </a:p>
          <a:p>
            <a:pPr marL="0" lvl="1" indent="0" fontAlgn="auto">
              <a:spcBef>
                <a:spcPts val="500"/>
              </a:spcBef>
              <a:spcAft>
                <a:spcPts val="0"/>
              </a:spcAft>
              <a:buClr>
                <a:srgbClr val="595959"/>
              </a:buClr>
              <a:buFont typeface="Arial" pitchFamily="34" charset="0"/>
              <a:buNone/>
              <a:defRPr/>
            </a:pPr>
            <a:r>
              <a:rPr lang="en-US" dirty="0" smtClean="0">
                <a:solidFill>
                  <a:sysClr val="windowText" lastClr="000000"/>
                </a:solidFill>
              </a:rPr>
              <a:t>Explore resources in the Help Center:</a:t>
            </a:r>
          </a:p>
          <a:p>
            <a:pPr marL="0" lvl="1" indent="0" fontAlgn="auto">
              <a:spcBef>
                <a:spcPts val="500"/>
              </a:spcBef>
              <a:spcAft>
                <a:spcPts val="0"/>
              </a:spcAft>
              <a:buClr>
                <a:srgbClr val="595959"/>
              </a:buClr>
              <a:buFont typeface="Arial" pitchFamily="34" charset="0"/>
              <a:buNone/>
              <a:defRPr/>
            </a:pPr>
            <a:r>
              <a:rPr lang="en-US" dirty="0" smtClean="0">
                <a:solidFill>
                  <a:sysClr val="windowText" lastClr="000000"/>
                </a:solidFill>
              </a:rPr>
              <a:t> </a:t>
            </a:r>
            <a:r>
              <a:rPr lang="en-US" dirty="0" smtClean="0">
                <a:solidFill>
                  <a:sysClr val="windowText" lastClr="000000"/>
                </a:solidFill>
                <a:hlinkClick r:id="rId3" action="ppaction://hlinkfile"/>
              </a:rPr>
              <a:t>help.edmodo.com</a:t>
            </a:r>
            <a:endParaRPr lang="en-US" dirty="0" smtClean="0">
              <a:solidFill>
                <a:sysClr val="windowText" lastClr="000000"/>
              </a:solidFill>
            </a:endParaRPr>
          </a:p>
          <a:p>
            <a:pPr marL="0" lvl="1" indent="0" fontAlgn="auto">
              <a:spcBef>
                <a:spcPts val="500"/>
              </a:spcBef>
              <a:spcAft>
                <a:spcPts val="0"/>
              </a:spcAft>
              <a:buClr>
                <a:srgbClr val="595959"/>
              </a:buClr>
              <a:buFont typeface="Lucida Grande" charset="0"/>
              <a:buChar char="-"/>
              <a:defRPr/>
            </a:pPr>
            <a:endParaRPr lang="en-US" dirty="0" smtClean="0">
              <a:solidFill>
                <a:sysClr val="windowText" lastClr="000000"/>
              </a:solidFill>
            </a:endParaRPr>
          </a:p>
          <a:p>
            <a:pPr marL="0" lvl="1" indent="0" fontAlgn="auto">
              <a:spcBef>
                <a:spcPts val="500"/>
              </a:spcBef>
              <a:spcAft>
                <a:spcPts val="0"/>
              </a:spcAft>
              <a:buClr>
                <a:srgbClr val="595959"/>
              </a:buClr>
              <a:buFont typeface="Arial" pitchFamily="34" charset="0"/>
              <a:buNone/>
              <a:defRPr/>
            </a:pPr>
            <a:r>
              <a:rPr lang="en-US" dirty="0" smtClean="0">
                <a:solidFill>
                  <a:sysClr val="windowText" lastClr="000000"/>
                </a:solidFill>
              </a:rPr>
              <a:t>Ask the Edmodo Support Community: </a:t>
            </a:r>
            <a:r>
              <a:rPr lang="en-US" dirty="0" smtClean="0">
                <a:solidFill>
                  <a:sysClr val="windowText" lastClr="000000"/>
                </a:solidFill>
                <a:hlinkClick r:id="rId4"/>
              </a:rPr>
              <a:t>http://www.edmodo.com/community/support</a:t>
            </a:r>
            <a:endParaRPr lang="en-US" dirty="0" smtClean="0">
              <a:solidFill>
                <a:sysClr val="windowText" lastClr="000000"/>
              </a:solidFill>
            </a:endParaRPr>
          </a:p>
          <a:p>
            <a:pPr marL="0" lvl="1" indent="0" fontAlgn="auto">
              <a:spcBef>
                <a:spcPts val="500"/>
              </a:spcBef>
              <a:spcAft>
                <a:spcPts val="0"/>
              </a:spcAft>
              <a:buClr>
                <a:srgbClr val="595959"/>
              </a:buClr>
              <a:buFont typeface="Arial" pitchFamily="34" charset="0"/>
              <a:buNone/>
              <a:defRPr/>
            </a:pPr>
            <a:endParaRPr lang="en-US" dirty="0" smtClean="0">
              <a:solidFill>
                <a:sysClr val="windowText" lastClr="000000"/>
              </a:solidFill>
            </a:endParaRPr>
          </a:p>
          <a:p>
            <a:pPr marL="0" lvl="1" indent="0" fontAlgn="auto">
              <a:spcBef>
                <a:spcPts val="500"/>
              </a:spcBef>
              <a:spcAft>
                <a:spcPts val="0"/>
              </a:spcAft>
              <a:buClr>
                <a:srgbClr val="595959"/>
              </a:buClr>
              <a:buFont typeface="Arial" pitchFamily="34" charset="0"/>
              <a:buNone/>
              <a:defRPr/>
            </a:pPr>
            <a:r>
              <a:rPr lang="en-US" dirty="0" smtClean="0">
                <a:solidFill>
                  <a:sysClr val="windowText" lastClr="000000"/>
                </a:solidFill>
              </a:rPr>
              <a:t>Follow </a:t>
            </a:r>
            <a:r>
              <a:rPr lang="en-US" dirty="0" smtClean="0">
                <a:solidFill>
                  <a:sysClr val="windowText" lastClr="000000"/>
                </a:solidFill>
                <a:hlinkClick r:id="rId5"/>
              </a:rPr>
              <a:t>http://blog.edmodo.com/ </a:t>
            </a:r>
            <a:r>
              <a:rPr lang="en-US" dirty="0" smtClean="0">
                <a:solidFill>
                  <a:sysClr val="windowText" lastClr="000000"/>
                </a:solidFill>
              </a:rPr>
              <a:t>for more ways to use Edmodo in the classroom.</a:t>
            </a:r>
          </a:p>
          <a:p>
            <a:pPr marL="0" lvl="1" indent="0" fontAlgn="auto">
              <a:spcBef>
                <a:spcPts val="500"/>
              </a:spcBef>
              <a:spcAft>
                <a:spcPts val="0"/>
              </a:spcAft>
              <a:buClr>
                <a:srgbClr val="595959"/>
              </a:buClr>
              <a:buFont typeface="Arial" pitchFamily="34" charset="0"/>
              <a:buNone/>
              <a:defRPr/>
            </a:pPr>
            <a:endParaRPr lang="en-US" dirty="0" smtClean="0">
              <a:solidFill>
                <a:sysClr val="windowText" lastClr="000000"/>
              </a:solidFill>
            </a:endParaRPr>
          </a:p>
          <a:p>
            <a:pPr marL="0" lvl="1" indent="0" fontAlgn="auto">
              <a:spcBef>
                <a:spcPts val="500"/>
              </a:spcBef>
              <a:spcAft>
                <a:spcPts val="0"/>
              </a:spcAft>
              <a:buClr>
                <a:srgbClr val="595959"/>
              </a:buClr>
              <a:buFont typeface="Arial" pitchFamily="34" charset="0"/>
              <a:buNone/>
              <a:defRPr/>
            </a:pPr>
            <a:endParaRPr lang="en-US" dirty="0" smtClean="0">
              <a:solidFill>
                <a:sysClr val="windowText" lastClr="00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charset="2"/>
              <a:buNone/>
              <a:defRPr/>
            </a:pPr>
            <a:endParaRPr lang="en-US" sz="2000" dirty="0" smtClean="0">
              <a:solidFill>
                <a:sysClr val="windowText" lastClr="000000"/>
              </a:solidFill>
            </a:endParaRPr>
          </a:p>
        </p:txBody>
      </p:sp>
      <p:sp>
        <p:nvSpPr>
          <p:cNvPr id="56322" name="Oval 4"/>
          <p:cNvSpPr>
            <a:spLocks noChangeArrowheads="1"/>
          </p:cNvSpPr>
          <p:nvPr/>
        </p:nvSpPr>
        <p:spPr bwMode="auto">
          <a:xfrm>
            <a:off x="519113" y="1981200"/>
            <a:ext cx="471487" cy="441325"/>
          </a:xfrm>
          <a:prstGeom prst="ellipse">
            <a:avLst/>
          </a:prstGeom>
          <a:solidFill>
            <a:srgbClr val="4E7ABB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bg1"/>
                </a:solidFill>
                <a:latin typeface="Corbel" pitchFamily="34" charset="0"/>
              </a:rPr>
              <a:t>1</a:t>
            </a:r>
          </a:p>
        </p:txBody>
      </p:sp>
      <p:sp>
        <p:nvSpPr>
          <p:cNvPr id="2" name="Oval 5"/>
          <p:cNvSpPr>
            <a:spLocks noChangeArrowheads="1"/>
          </p:cNvSpPr>
          <p:nvPr/>
        </p:nvSpPr>
        <p:spPr bwMode="auto">
          <a:xfrm>
            <a:off x="519113" y="3276600"/>
            <a:ext cx="471487" cy="441325"/>
          </a:xfrm>
          <a:prstGeom prst="ellipse">
            <a:avLst/>
          </a:prstGeom>
          <a:solidFill>
            <a:srgbClr val="4E7ABB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bg1"/>
                </a:solidFill>
                <a:latin typeface="Corbel" pitchFamily="34" charset="0"/>
              </a:rPr>
              <a:t>2</a:t>
            </a:r>
          </a:p>
        </p:txBody>
      </p:sp>
      <p:sp>
        <p:nvSpPr>
          <p:cNvPr id="56324" name="Oval 6"/>
          <p:cNvSpPr>
            <a:spLocks noChangeArrowheads="1"/>
          </p:cNvSpPr>
          <p:nvPr/>
        </p:nvSpPr>
        <p:spPr bwMode="auto">
          <a:xfrm>
            <a:off x="519113" y="4572000"/>
            <a:ext cx="471487" cy="441325"/>
          </a:xfrm>
          <a:prstGeom prst="ellipse">
            <a:avLst/>
          </a:prstGeom>
          <a:solidFill>
            <a:srgbClr val="4E7ABB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bg1"/>
                </a:solidFill>
                <a:latin typeface="Corbel" pitchFamily="34" charset="0"/>
              </a:rPr>
              <a:t>3</a:t>
            </a:r>
          </a:p>
        </p:txBody>
      </p:sp>
      <p:sp>
        <p:nvSpPr>
          <p:cNvPr id="56325" name="Title 3"/>
          <p:cNvSpPr>
            <a:spLocks noGrp="1"/>
          </p:cNvSpPr>
          <p:nvPr>
            <p:ph type="title"/>
          </p:nvPr>
        </p:nvSpPr>
        <p:spPr bwMode="auto">
          <a:xfrm>
            <a:off x="457200" y="838200"/>
            <a:ext cx="8229600" cy="762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r>
              <a:rPr lang="en-US" sz="3200" smtClean="0">
                <a:solidFill>
                  <a:srgbClr val="17539C"/>
                </a:solidFill>
                <a:latin typeface="Calibri" pitchFamily="34" charset="0"/>
              </a:rPr>
              <a:t>Classroom Integration and Support</a:t>
            </a:r>
          </a:p>
        </p:txBody>
      </p:sp>
      <p:sp>
        <p:nvSpPr>
          <p:cNvPr id="56326" name="Oval 6"/>
          <p:cNvSpPr>
            <a:spLocks noChangeArrowheads="1"/>
          </p:cNvSpPr>
          <p:nvPr/>
        </p:nvSpPr>
        <p:spPr bwMode="auto">
          <a:xfrm>
            <a:off x="533400" y="5715000"/>
            <a:ext cx="471488" cy="441325"/>
          </a:xfrm>
          <a:prstGeom prst="ellipse">
            <a:avLst/>
          </a:prstGeom>
          <a:solidFill>
            <a:srgbClr val="4E7ABB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chemeClr val="bg1"/>
                </a:solidFill>
                <a:latin typeface="Corbel" pitchFamily="34" charset="0"/>
              </a:rPr>
              <a:t>4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Title 3"/>
          <p:cNvSpPr>
            <a:spLocks noGrp="1"/>
          </p:cNvSpPr>
          <p:nvPr>
            <p:ph type="title"/>
          </p:nvPr>
        </p:nvSpPr>
        <p:spPr bwMode="auto">
          <a:xfrm>
            <a:off x="914400" y="2819400"/>
            <a:ext cx="7162800" cy="762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algn="ctr"/>
            <a:r>
              <a:rPr lang="en-US" sz="3200" smtClean="0">
                <a:solidFill>
                  <a:srgbClr val="17539C"/>
                </a:solidFill>
                <a:latin typeface="Calibri" pitchFamily="34" charset="0"/>
              </a:rPr>
              <a:t>What questions do you have?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0"/>
          <p:cNvSpPr>
            <a:spLocks noGrp="1"/>
          </p:cNvSpPr>
          <p:nvPr>
            <p:ph type="title"/>
          </p:nvPr>
        </p:nvSpPr>
        <p:spPr bwMode="auto">
          <a:xfrm>
            <a:off x="457200" y="936625"/>
            <a:ext cx="8229600" cy="6635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compatLnSpc="1">
            <a:prstTxWarp prst="textNoShape">
              <a:avLst/>
            </a:prstTxWarp>
          </a:bodyPr>
          <a:lstStyle/>
          <a:p>
            <a:r>
              <a:rPr lang="en-US" sz="3200" smtClean="0">
                <a:solidFill>
                  <a:srgbClr val="17539C"/>
                </a:solidFill>
                <a:latin typeface="Calibri" pitchFamily="34" charset="0"/>
              </a:rPr>
              <a:t>Security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04800" y="1524000"/>
            <a:ext cx="4953000" cy="4953000"/>
          </a:xfrm>
        </p:spPr>
        <p:txBody>
          <a:bodyPr>
            <a:noAutofit/>
          </a:bodyPr>
          <a:lstStyle/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1F497D"/>
              </a:buClr>
              <a:buSzPct val="100000"/>
              <a:buFontTx/>
              <a:buBlip>
                <a:blip r:embed="rId3"/>
              </a:buBlip>
              <a:defRPr/>
            </a:pPr>
            <a:r>
              <a:rPr lang="en-US" sz="2400" dirty="0" smtClean="0">
                <a:solidFill>
                  <a:sysClr val="windowText" lastClr="000000"/>
                </a:solidFill>
                <a:ea typeface="+mn-ea"/>
                <a:cs typeface="+mn-cs"/>
              </a:rPr>
              <a:t>Closed environment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1F497D"/>
              </a:buClr>
              <a:buSzPct val="100000"/>
              <a:buFontTx/>
              <a:buBlip>
                <a:blip r:embed="rId3"/>
              </a:buBlip>
              <a:defRPr/>
            </a:pPr>
            <a:r>
              <a:rPr lang="en-US" sz="2400" dirty="0" smtClean="0">
                <a:solidFill>
                  <a:sysClr val="windowText" lastClr="000000"/>
                </a:solidFill>
                <a:ea typeface="+mn-ea"/>
                <a:cs typeface="+mn-cs"/>
              </a:rPr>
              <a:t>No private </a:t>
            </a:r>
            <a:r>
              <a:rPr sz="2400" dirty="0" smtClean="0">
                <a:latin typeface="Calibri" pitchFamily="34" charset="0"/>
                <a:cs typeface="Calibri" pitchFamily="34" charset="0"/>
              </a:rPr>
              <a:t>information required from students</a:t>
            </a:r>
            <a:endParaRPr lang="en-US" sz="24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1F497D"/>
              </a:buClr>
              <a:buSzPct val="100000"/>
              <a:buFontTx/>
              <a:buBlip>
                <a:blip r:embed="rId3"/>
              </a:buBlip>
              <a:defRPr/>
            </a:pPr>
            <a:r>
              <a:rPr sz="2400" dirty="0" smtClean="0">
                <a:latin typeface="Calibri" pitchFamily="34" charset="0"/>
                <a:cs typeface="Calibri" pitchFamily="34" charset="0"/>
              </a:rPr>
              <a:t>Students join classes by the invitation of their teacher only</a:t>
            </a:r>
            <a:endParaRPr lang="en-US" sz="24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1F497D"/>
              </a:buClr>
              <a:buSzPct val="100000"/>
              <a:buFontTx/>
              <a:buBlip>
                <a:blip r:embed="rId3"/>
              </a:buBlip>
              <a:defRPr/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Students cannot directly message one another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1F497D"/>
              </a:buClr>
              <a:buSzPct val="100000"/>
              <a:buFontTx/>
              <a:buBlip>
                <a:blip r:embed="rId3"/>
              </a:buBlip>
              <a:defRPr/>
            </a:pPr>
            <a:r>
              <a:rPr sz="2400" dirty="0" smtClean="0">
                <a:latin typeface="Calibri" pitchFamily="34" charset="0"/>
                <a:cs typeface="Calibri" pitchFamily="34" charset="0"/>
              </a:rPr>
              <a:t>All communications are archived</a:t>
            </a:r>
            <a:endParaRPr lang="en-US" sz="2400" dirty="0" smtClean="0">
              <a:latin typeface="Calibri" pitchFamily="34" charset="0"/>
              <a:cs typeface="Calibri" pitchFamily="34" charset="0"/>
            </a:endParaRP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1F497D"/>
              </a:buClr>
              <a:buSzPct val="100000"/>
              <a:buFontTx/>
              <a:buBlip>
                <a:blip r:embed="rId3"/>
              </a:buBlip>
              <a:defRPr/>
            </a:pPr>
            <a:r>
              <a:rPr sz="2400" dirty="0" smtClean="0">
                <a:latin typeface="Calibri" pitchFamily="34" charset="0"/>
                <a:cs typeface="Calibri" pitchFamily="34" charset="0"/>
              </a:rPr>
              <a:t>Teacher has full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management control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1F497D"/>
              </a:buClr>
              <a:buSzPct val="100000"/>
              <a:buFontTx/>
              <a:buBlip>
                <a:blip r:embed="rId3"/>
              </a:buBlip>
              <a:defRPr/>
            </a:pPr>
            <a:r>
              <a:rPr sz="2400" dirty="0" smtClean="0">
                <a:latin typeface="Calibri" pitchFamily="34" charset="0"/>
                <a:cs typeface="Calibri" pitchFamily="34" charset="0"/>
              </a:rPr>
              <a:t>Sub domains allow district administrators greater control</a:t>
            </a: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sz="2000" dirty="0" smtClean="0">
              <a:solidFill>
                <a:sysClr val="windowText" lastClr="0000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0483" name="Picture 5" descr="Group Create Screenshot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29200" y="3733800"/>
            <a:ext cx="385762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6" descr="Join Group Screenshot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34025" y="4933950"/>
            <a:ext cx="3533775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 descr="DENStudents"/>
          <p:cNvPicPr>
            <a:picLocks noChangeAspect="1" noChangeArrowheads="1"/>
          </p:cNvPicPr>
          <p:nvPr/>
        </p:nvPicPr>
        <p:blipFill>
          <a:blip r:embed="rId6" cstate="print"/>
          <a:srcRect l="44037" r="11009"/>
          <a:stretch>
            <a:fillRect/>
          </a:stretch>
        </p:blipFill>
        <p:spPr bwMode="auto">
          <a:xfrm>
            <a:off x="5486400" y="914400"/>
            <a:ext cx="3072285" cy="249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18576" t="6796" r="24481" b="18441"/>
          <a:stretch/>
        </p:blipFill>
        <p:spPr>
          <a:xfrm>
            <a:off x="4086225" y="2644775"/>
            <a:ext cx="4752975" cy="398462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263" y="1571625"/>
            <a:ext cx="4148137" cy="33813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2531" name="Oval 6"/>
          <p:cNvSpPr>
            <a:spLocks noChangeArrowheads="1"/>
          </p:cNvSpPr>
          <p:nvPr/>
        </p:nvSpPr>
        <p:spPr bwMode="auto">
          <a:xfrm>
            <a:off x="2328863" y="3962400"/>
            <a:ext cx="1752600" cy="762000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sz="2400">
              <a:ea typeface="MS PGothic"/>
              <a:cs typeface="MS PGothic"/>
            </a:endParaRPr>
          </a:p>
        </p:txBody>
      </p:sp>
      <p:sp>
        <p:nvSpPr>
          <p:cNvPr id="22532" name="Title 10"/>
          <p:cNvSpPr>
            <a:spLocks noGrp="1"/>
          </p:cNvSpPr>
          <p:nvPr>
            <p:ph type="title"/>
          </p:nvPr>
        </p:nvSpPr>
        <p:spPr bwMode="auto">
          <a:xfrm>
            <a:off x="457200" y="838200"/>
            <a:ext cx="8229600" cy="6635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compatLnSpc="1">
            <a:prstTxWarp prst="textNoShape">
              <a:avLst/>
            </a:prstTxWarp>
          </a:bodyPr>
          <a:lstStyle/>
          <a:p>
            <a:r>
              <a:rPr lang="en-US" sz="3200" smtClean="0">
                <a:solidFill>
                  <a:srgbClr val="17539C"/>
                </a:solidFill>
                <a:latin typeface="Calibri" pitchFamily="34" charset="0"/>
              </a:rPr>
              <a:t>Create Your Account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12" descr="Mr Roosevelt Feed Screenshot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51063" y="1447800"/>
            <a:ext cx="5240337" cy="533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292" name="Rectangular Callout 17"/>
          <p:cNvSpPr>
            <a:spLocks noChangeArrowheads="1"/>
          </p:cNvSpPr>
          <p:nvPr/>
        </p:nvSpPr>
        <p:spPr bwMode="auto">
          <a:xfrm>
            <a:off x="152400" y="3505200"/>
            <a:ext cx="1676400" cy="914400"/>
          </a:xfrm>
          <a:prstGeom prst="wedgeRectCallout">
            <a:avLst>
              <a:gd name="adj1" fmla="val 73099"/>
              <a:gd name="adj2" fmla="val -35740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293" name="Rectangular Callout 19"/>
          <p:cNvSpPr>
            <a:spLocks noChangeArrowheads="1"/>
          </p:cNvSpPr>
          <p:nvPr/>
        </p:nvSpPr>
        <p:spPr bwMode="auto">
          <a:xfrm>
            <a:off x="152400" y="5410200"/>
            <a:ext cx="1676400" cy="914400"/>
          </a:xfrm>
          <a:prstGeom prst="wedgeRectCallout">
            <a:avLst>
              <a:gd name="adj1" fmla="val 71740"/>
              <a:gd name="adj2" fmla="val -48867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Join Subject and Content Communities</a:t>
            </a: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294" name="Rectangular Callout 20"/>
          <p:cNvSpPr>
            <a:spLocks noChangeArrowheads="1"/>
          </p:cNvSpPr>
          <p:nvPr/>
        </p:nvSpPr>
        <p:spPr bwMode="auto">
          <a:xfrm>
            <a:off x="7543800" y="1371600"/>
            <a:ext cx="1447800" cy="1600200"/>
          </a:xfrm>
          <a:prstGeom prst="wedgeRectCallout">
            <a:avLst>
              <a:gd name="adj1" fmla="val -78676"/>
              <a:gd name="adj2" fmla="val -4856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Post assignments, reminders, polls, or discussion questions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1600" dirty="0">
              <a:latin typeface="+mn-lt"/>
            </a:endParaRPr>
          </a:p>
        </p:txBody>
      </p:sp>
      <p:sp>
        <p:nvSpPr>
          <p:cNvPr id="12295" name="Rectangular Callout 21"/>
          <p:cNvSpPr>
            <a:spLocks noChangeArrowheads="1"/>
          </p:cNvSpPr>
          <p:nvPr/>
        </p:nvSpPr>
        <p:spPr bwMode="auto">
          <a:xfrm>
            <a:off x="7543800" y="3962400"/>
            <a:ext cx="1447800" cy="1676400"/>
          </a:xfrm>
          <a:prstGeom prst="wedgeRectCallout">
            <a:avLst>
              <a:gd name="adj1" fmla="val -83334"/>
              <a:gd name="adj2" fmla="val -23270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Encourage collaboration and participation in</a:t>
            </a:r>
            <a:r>
              <a:rPr lang="en-US" sz="16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classroom discussions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Rectangular Callout 17"/>
          <p:cNvSpPr>
            <a:spLocks noChangeArrowheads="1"/>
          </p:cNvSpPr>
          <p:nvPr/>
        </p:nvSpPr>
        <p:spPr bwMode="auto">
          <a:xfrm>
            <a:off x="152400" y="1447800"/>
            <a:ext cx="1676400" cy="1219200"/>
          </a:xfrm>
          <a:prstGeom prst="wedgeRectCallout">
            <a:avLst>
              <a:gd name="adj1" fmla="val 190495"/>
              <a:gd name="adj2" fmla="val -30701"/>
            </a:avLst>
          </a:prstGeom>
          <a:ln>
            <a:noFill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Store unlimited content for easy re-use and sharing</a:t>
            </a:r>
            <a:endParaRPr lang="en-US" sz="16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4583" name="Title 10"/>
          <p:cNvSpPr txBox="1">
            <a:spLocks/>
          </p:cNvSpPr>
          <p:nvPr/>
        </p:nvSpPr>
        <p:spPr bwMode="auto">
          <a:xfrm>
            <a:off x="457200" y="762000"/>
            <a:ext cx="8229600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3200">
                <a:solidFill>
                  <a:srgbClr val="17539C"/>
                </a:solidFill>
                <a:latin typeface="Calibri" pitchFamily="34" charset="0"/>
              </a:rPr>
              <a:t>Teacher Landing Page</a:t>
            </a:r>
          </a:p>
        </p:txBody>
      </p:sp>
      <p:sp>
        <p:nvSpPr>
          <p:cNvPr id="24584" name="TextBox 2"/>
          <p:cNvSpPr txBox="1">
            <a:spLocks noChangeArrowheads="1"/>
          </p:cNvSpPr>
          <p:nvPr/>
        </p:nvSpPr>
        <p:spPr bwMode="auto">
          <a:xfrm>
            <a:off x="228600" y="3505200"/>
            <a:ext cx="14478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  <a:latin typeface="Calibri" pitchFamily="34" charset="0"/>
              </a:rPr>
              <a:t>Create Groups for Classes and Clubs</a:t>
            </a:r>
          </a:p>
          <a:p>
            <a:endParaRPr lang="en-US"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animBg="1"/>
      <p:bldP spid="12293" grpId="0" animBg="1"/>
      <p:bldP spid="12294" grpId="0" animBg="1"/>
      <p:bldP spid="12295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le 2"/>
          <p:cNvSpPr>
            <a:spLocks noGrp="1"/>
          </p:cNvSpPr>
          <p:nvPr>
            <p:ph type="title"/>
          </p:nvPr>
        </p:nvSpPr>
        <p:spPr bwMode="auto">
          <a:xfrm>
            <a:off x="457200" y="838200"/>
            <a:ext cx="8229600" cy="6635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Calibri" pitchFamily="34" charset="0"/>
              </a:rPr>
              <a:t>Student view</a:t>
            </a:r>
          </a:p>
        </p:txBody>
      </p:sp>
      <p:pic>
        <p:nvPicPr>
          <p:cNvPr id="26626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1828800"/>
            <a:ext cx="7315200" cy="452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6627" name="Group 12"/>
          <p:cNvGrpSpPr>
            <a:grpSpLocks/>
          </p:cNvGrpSpPr>
          <p:nvPr/>
        </p:nvGrpSpPr>
        <p:grpSpPr bwMode="auto">
          <a:xfrm>
            <a:off x="6629400" y="5181600"/>
            <a:ext cx="2286000" cy="1219200"/>
            <a:chOff x="6629400" y="5181600"/>
            <a:chExt cx="2286000" cy="1219200"/>
          </a:xfrm>
        </p:grpSpPr>
        <p:sp>
          <p:nvSpPr>
            <p:cNvPr id="6" name="Rectangular Callout 17"/>
            <p:cNvSpPr>
              <a:spLocks noChangeArrowheads="1"/>
            </p:cNvSpPr>
            <p:nvPr/>
          </p:nvSpPr>
          <p:spPr bwMode="auto">
            <a:xfrm>
              <a:off x="6629400" y="5181600"/>
              <a:ext cx="2286000" cy="1219200"/>
            </a:xfrm>
            <a:prstGeom prst="wedgeRectCallout">
              <a:avLst>
                <a:gd name="adj1" fmla="val -63323"/>
                <a:gd name="adj2" fmla="val -206745"/>
              </a:avLst>
            </a:prstGeom>
            <a:solidFill>
              <a:schemeClr val="accent1"/>
            </a:solidFill>
            <a:ln w="9525" algn="ctr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6629400" y="5257800"/>
              <a:ext cx="2286000" cy="107791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Students can only send messages to the entire group or directly to the teacher</a:t>
              </a:r>
              <a:endParaRPr lang="en-US" sz="16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</p:grpSp>
      <p:grpSp>
        <p:nvGrpSpPr>
          <p:cNvPr id="26628" name="Group 11"/>
          <p:cNvGrpSpPr>
            <a:grpSpLocks/>
          </p:cNvGrpSpPr>
          <p:nvPr/>
        </p:nvGrpSpPr>
        <p:grpSpPr bwMode="auto">
          <a:xfrm>
            <a:off x="5791200" y="609600"/>
            <a:ext cx="3124200" cy="914400"/>
            <a:chOff x="5791200" y="609600"/>
            <a:chExt cx="3124200" cy="914400"/>
          </a:xfrm>
        </p:grpSpPr>
        <p:sp>
          <p:nvSpPr>
            <p:cNvPr id="5" name="Rectangular Callout 17"/>
            <p:cNvSpPr>
              <a:spLocks noChangeArrowheads="1"/>
            </p:cNvSpPr>
            <p:nvPr/>
          </p:nvSpPr>
          <p:spPr bwMode="auto">
            <a:xfrm>
              <a:off x="5791200" y="609600"/>
              <a:ext cx="3124200" cy="914400"/>
            </a:xfrm>
            <a:prstGeom prst="wedgeRectCallout">
              <a:avLst>
                <a:gd name="adj1" fmla="val -9762"/>
                <a:gd name="adj2" fmla="val 125268"/>
              </a:avLst>
            </a:prstGeom>
            <a:solidFill>
              <a:schemeClr val="accent1"/>
            </a:solidFill>
            <a:ln w="9525" algn="ctr">
              <a:noFill/>
              <a:round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867400" y="609600"/>
              <a:ext cx="2971800" cy="83026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Students receive notifications for new grades, new assignments, alerts or replies</a:t>
              </a:r>
              <a:endParaRPr lang="en-US" sz="16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9" name="Rectangular Callout 17"/>
          <p:cNvSpPr>
            <a:spLocks noChangeArrowheads="1"/>
          </p:cNvSpPr>
          <p:nvPr/>
        </p:nvSpPr>
        <p:spPr bwMode="auto">
          <a:xfrm>
            <a:off x="152400" y="1981200"/>
            <a:ext cx="1295400" cy="1752600"/>
          </a:xfrm>
          <a:prstGeom prst="wedgeRectCallout">
            <a:avLst>
              <a:gd name="adj1" fmla="val 227281"/>
              <a:gd name="adj2" fmla="val -45549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2057400"/>
            <a:ext cx="1219200" cy="1570038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Unlimited storage for documents, videos and other resources</a:t>
            </a:r>
            <a:endParaRPr lang="en-US" sz="16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Rectangular Callout 17"/>
          <p:cNvSpPr>
            <a:spLocks noChangeArrowheads="1"/>
          </p:cNvSpPr>
          <p:nvPr/>
        </p:nvSpPr>
        <p:spPr bwMode="auto">
          <a:xfrm>
            <a:off x="152400" y="5410200"/>
            <a:ext cx="1905000" cy="1219200"/>
          </a:xfrm>
          <a:prstGeom prst="wedgeRectCallout">
            <a:avLst>
              <a:gd name="adj1" fmla="val 65318"/>
              <a:gd name="adj2" fmla="val -169708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8600" y="5486400"/>
            <a:ext cx="1752600" cy="1077913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Students can only join groups, they cannot create them</a:t>
            </a:r>
            <a:endParaRPr lang="en-US" sz="16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/>
      <p:bldP spid="10" grpId="0" animBg="1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le 3"/>
          <p:cNvSpPr>
            <a:spLocks noGrp="1"/>
          </p:cNvSpPr>
          <p:nvPr>
            <p:ph type="ctrTitle"/>
          </p:nvPr>
        </p:nvSpPr>
        <p:spPr bwMode="auto">
          <a:xfrm>
            <a:off x="762000" y="3606800"/>
            <a:ext cx="7577138" cy="14700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compatLnSpc="1">
            <a:prstTxWarp prst="textNoShape">
              <a:avLst/>
            </a:prstTxWarp>
          </a:bodyPr>
          <a:lstStyle/>
          <a:p>
            <a:pPr algn="ctr"/>
            <a:r>
              <a:rPr lang="en-US" smtClean="0">
                <a:latin typeface="Franklin Gothic Book" pitchFamily="34" charset="0"/>
              </a:rPr>
              <a:t>For the Classroom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10"/>
          <p:cNvSpPr>
            <a:spLocks noGrp="1"/>
          </p:cNvSpPr>
          <p:nvPr>
            <p:ph type="title"/>
          </p:nvPr>
        </p:nvSpPr>
        <p:spPr bwMode="auto">
          <a:xfrm>
            <a:off x="457200" y="860425"/>
            <a:ext cx="8229600" cy="6635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compatLnSpc="1">
            <a:prstTxWarp prst="textNoShape">
              <a:avLst/>
            </a:prstTxWarp>
          </a:bodyPr>
          <a:lstStyle/>
          <a:p>
            <a:r>
              <a:rPr lang="en-US" sz="3200" smtClean="0">
                <a:solidFill>
                  <a:srgbClr val="17539C"/>
                </a:solidFill>
                <a:latin typeface="Calibri" pitchFamily="34" charset="0"/>
              </a:rPr>
              <a:t>Update Your Account Settings</a:t>
            </a:r>
          </a:p>
        </p:txBody>
      </p:sp>
      <p:pic>
        <p:nvPicPr>
          <p:cNvPr id="29698" name="Picture 10" descr="AccountSetting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58913" y="1600200"/>
            <a:ext cx="6313487" cy="481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ular Callout 17"/>
          <p:cNvSpPr>
            <a:spLocks noChangeArrowheads="1"/>
          </p:cNvSpPr>
          <p:nvPr/>
        </p:nvSpPr>
        <p:spPr bwMode="auto">
          <a:xfrm>
            <a:off x="7772400" y="1676400"/>
            <a:ext cx="1273175" cy="914400"/>
          </a:xfrm>
          <a:prstGeom prst="wedgeRectCallout">
            <a:avLst>
              <a:gd name="adj1" fmla="val -97511"/>
              <a:gd name="adj2" fmla="val -38253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Customize email or text notification </a:t>
            </a: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4" name="Rectangular Callout 17"/>
          <p:cNvSpPr>
            <a:spLocks noChangeArrowheads="1"/>
          </p:cNvSpPr>
          <p:nvPr/>
        </p:nvSpPr>
        <p:spPr bwMode="auto">
          <a:xfrm>
            <a:off x="7772400" y="3733800"/>
            <a:ext cx="1273175" cy="941388"/>
          </a:xfrm>
          <a:prstGeom prst="wedgeRectCallout">
            <a:avLst>
              <a:gd name="adj1" fmla="val -105270"/>
              <a:gd name="adj2" fmla="val -33169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Choose your privacy settings</a:t>
            </a: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1600" dirty="0">
              <a:latin typeface="+mn-lt"/>
            </a:endParaRPr>
          </a:p>
        </p:txBody>
      </p:sp>
      <p:sp>
        <p:nvSpPr>
          <p:cNvPr id="15" name="Rectangular Callout 17"/>
          <p:cNvSpPr>
            <a:spLocks noChangeArrowheads="1"/>
          </p:cNvSpPr>
          <p:nvPr/>
        </p:nvSpPr>
        <p:spPr bwMode="auto">
          <a:xfrm>
            <a:off x="174625" y="1725613"/>
            <a:ext cx="1273175" cy="1474787"/>
          </a:xfrm>
          <a:prstGeom prst="wedgeRectCallout">
            <a:avLst>
              <a:gd name="adj1" fmla="val 67631"/>
              <a:gd name="adj2" fmla="val -16959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6" name="Rectangular Callout 17"/>
          <p:cNvSpPr>
            <a:spLocks noChangeArrowheads="1"/>
          </p:cNvSpPr>
          <p:nvPr/>
        </p:nvSpPr>
        <p:spPr bwMode="auto">
          <a:xfrm>
            <a:off x="304800" y="5105400"/>
            <a:ext cx="1501775" cy="1219200"/>
          </a:xfrm>
          <a:prstGeom prst="wedgeRectCallout">
            <a:avLst>
              <a:gd name="adj1" fmla="val 190272"/>
              <a:gd name="adj2" fmla="val -43487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2400" y="1752600"/>
            <a:ext cx="1295400" cy="160020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Upload a photo or select an icon from our list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8600" y="5122863"/>
            <a:ext cx="1524000" cy="1354137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Select your School and connect with your peers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15" grpId="0" animBg="1"/>
      <p:bldP spid="16" grpId="0" animBg="1"/>
      <p:bldP spid="2" grpId="0"/>
      <p:bldP spid="3" grpId="0"/>
    </p:bldLst>
  </p:timing>
</p:sld>
</file>

<file path=ppt/theme/theme1.xml><?xml version="1.0" encoding="utf-8"?>
<a:theme xmlns:a="http://schemas.openxmlformats.org/drawingml/2006/main" name="Edmodo_ClassicBlue_Theme_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楷体_GB2312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楷体_GB2312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Office Colors">
      <a:dk1>
        <a:sysClr val="windowText" lastClr="000000"/>
      </a:dk1>
      <a:lt1>
        <a:sysClr val="window" lastClr="FFFFFF"/>
      </a:lt1>
      <a:dk2>
        <a:srgbClr val="1F497D"/>
      </a:dk2>
      <a:lt2>
        <a:srgbClr val="FAF3E8"/>
      </a:lt2>
      <a:accent1>
        <a:srgbClr val="5C83B4"/>
      </a:accent1>
      <a:accent2>
        <a:srgbClr val="C0504D"/>
      </a:accent2>
      <a:accent3>
        <a:srgbClr val="9DBB61"/>
      </a:accent3>
      <a:accent4>
        <a:srgbClr val="8066A0"/>
      </a:accent4>
      <a:accent5>
        <a:srgbClr val="4BACC6"/>
      </a:accent5>
      <a:accent6>
        <a:srgbClr val="F59D56"/>
      </a:accent6>
      <a:hlink>
        <a:srgbClr val="0000FF"/>
      </a:hlink>
      <a:folHlink>
        <a:srgbClr val="800080"/>
      </a:folHlink>
    </a:clrScheme>
    <a:fontScheme name="Office Fonts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Theme">
  <a:themeElements>
    <a:clrScheme name="Office Colors">
      <a:dk1>
        <a:sysClr val="windowText" lastClr="000000"/>
      </a:dk1>
      <a:lt1>
        <a:sysClr val="window" lastClr="FFFFFF"/>
      </a:lt1>
      <a:dk2>
        <a:srgbClr val="1F497D"/>
      </a:dk2>
      <a:lt2>
        <a:srgbClr val="FAF3E8"/>
      </a:lt2>
      <a:accent1>
        <a:srgbClr val="5C83B4"/>
      </a:accent1>
      <a:accent2>
        <a:srgbClr val="C0504D"/>
      </a:accent2>
      <a:accent3>
        <a:srgbClr val="9DBB61"/>
      </a:accent3>
      <a:accent4>
        <a:srgbClr val="8066A0"/>
      </a:accent4>
      <a:accent5>
        <a:srgbClr val="4BACC6"/>
      </a:accent5>
      <a:accent6>
        <a:srgbClr val="F59D56"/>
      </a:accent6>
      <a:hlink>
        <a:srgbClr val="0000FF"/>
      </a:hlink>
      <a:folHlink>
        <a:srgbClr val="800080"/>
      </a:folHlink>
    </a:clrScheme>
    <a:fontScheme name="Office Fonts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Edmodo_ClassicBlue_Theme_2</Template>
  <TotalTime>36</TotalTime>
  <Words>922</Words>
  <Application>Microsoft Office PowerPoint</Application>
  <PresentationFormat>On-screen Show (4:3)</PresentationFormat>
  <Paragraphs>162</Paragraphs>
  <Slides>34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Design Template</vt:lpstr>
      </vt:variant>
      <vt:variant>
        <vt:i4>11</vt:i4>
      </vt:variant>
      <vt:variant>
        <vt:lpstr>Slide Titles</vt:lpstr>
      </vt:variant>
      <vt:variant>
        <vt:i4>34</vt:i4>
      </vt:variant>
    </vt:vector>
  </HeadingPairs>
  <TitlesOfParts>
    <vt:vector size="53" baseType="lpstr">
      <vt:lpstr>Corbel</vt:lpstr>
      <vt:lpstr>Arial</vt:lpstr>
      <vt:lpstr>Calibri</vt:lpstr>
      <vt:lpstr>MS PGothic</vt:lpstr>
      <vt:lpstr>Arial Bold</vt:lpstr>
      <vt:lpstr>Lucida Grande</vt:lpstr>
      <vt:lpstr>Franklin Gothic Book</vt:lpstr>
      <vt:lpstr>Wingdings</vt:lpstr>
      <vt:lpstr>Edmodo_ClassicBlue_Theme_2</vt:lpstr>
      <vt:lpstr>Edmodo_ClassicBlue_Theme_2</vt:lpstr>
      <vt:lpstr>Edmodo_ClassicBlue_Theme_2</vt:lpstr>
      <vt:lpstr>Edmodo_ClassicBlue_Theme_2</vt:lpstr>
      <vt:lpstr>Edmodo_ClassicBlue_Theme_2</vt:lpstr>
      <vt:lpstr>Edmodo_ClassicBlue_Theme_2</vt:lpstr>
      <vt:lpstr>Edmodo_ClassicBlue_Theme_2</vt:lpstr>
      <vt:lpstr>Edmodo_ClassicBlue_Theme_2</vt:lpstr>
      <vt:lpstr>Edmodo_ClassicBlue_Theme_2</vt:lpstr>
      <vt:lpstr>Edmodo_ClassicBlue_Theme_2</vt:lpstr>
      <vt:lpstr>Edmodo_ClassicBlue_Theme_2</vt:lpstr>
      <vt:lpstr>A Guide for Getting Started</vt:lpstr>
      <vt:lpstr>What is Edmodo?</vt:lpstr>
      <vt:lpstr>Founded in late 2008, now transforming classrooms for millions of users worldwide</vt:lpstr>
      <vt:lpstr>Security</vt:lpstr>
      <vt:lpstr>Create Your Account</vt:lpstr>
      <vt:lpstr>Slide 6</vt:lpstr>
      <vt:lpstr>Student view</vt:lpstr>
      <vt:lpstr>For the Classroom</vt:lpstr>
      <vt:lpstr>Update Your Account Settings</vt:lpstr>
      <vt:lpstr>Create Your Profile</vt:lpstr>
      <vt:lpstr>Create a Group</vt:lpstr>
      <vt:lpstr>Student Sign-up</vt:lpstr>
      <vt:lpstr>Manage Groups</vt:lpstr>
      <vt:lpstr>Badges</vt:lpstr>
      <vt:lpstr>Parent Sign-up</vt:lpstr>
      <vt:lpstr>Parent View</vt:lpstr>
      <vt:lpstr>Post a Message</vt:lpstr>
      <vt:lpstr>Edmodo Library</vt:lpstr>
      <vt:lpstr>Create an Assignment</vt:lpstr>
      <vt:lpstr>Grading Assignments</vt:lpstr>
      <vt:lpstr>Create a Quiz</vt:lpstr>
      <vt:lpstr>Create and Add Questions</vt:lpstr>
      <vt:lpstr>Grading Quizzes</vt:lpstr>
      <vt:lpstr>Gradebook</vt:lpstr>
      <vt:lpstr>Calendar</vt:lpstr>
      <vt:lpstr>Mobile Access</vt:lpstr>
      <vt:lpstr>Professional Development</vt:lpstr>
      <vt:lpstr>Content and Subject Area Communities</vt:lpstr>
      <vt:lpstr>School and District Communities (for subdomains)</vt:lpstr>
      <vt:lpstr>Creating a PD Group</vt:lpstr>
      <vt:lpstr>Best Practices for Safe Networking</vt:lpstr>
      <vt:lpstr>First Steps for Getting Started</vt:lpstr>
      <vt:lpstr>Classroom Integration and Support</vt:lpstr>
      <vt:lpstr>What questions do you have?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Guide for Getting Started</dc:title>
  <dc:creator/>
  <cp:lastModifiedBy/>
  <cp:revision>1</cp:revision>
  <dcterms:created xsi:type="dcterms:W3CDTF">2011-04-29T15:43:48Z</dcterms:created>
  <dcterms:modified xsi:type="dcterms:W3CDTF">2012-02-27T15:11:32Z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TC100738469990</vt:lpwstr>
  </property>
</Properties>
</file>